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82" r:id="rId1"/>
  </p:sldMasterIdLst>
  <p:sldIdLst>
    <p:sldId id="256" r:id="rId2"/>
    <p:sldId id="287" r:id="rId3"/>
    <p:sldId id="28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7" r:id="rId18"/>
    <p:sldId id="278" r:id="rId19"/>
    <p:sldId id="281" r:id="rId20"/>
    <p:sldId id="283" r:id="rId21"/>
    <p:sldId id="285" r:id="rId22"/>
    <p:sldId id="286" r:id="rId23"/>
    <p:sldId id="289" r:id="rId24"/>
    <p:sldId id="29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450" y="67"/>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8EB6A844-DD89-42E3-A867-D356D3E21D2A}" type="datetimeFigureOut">
              <a:rPr lang="en-US" smtClean="0"/>
              <a:t>7/12/2022</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DCDD74C1-1215-480F-9E1C-451F3F6CDA55}" type="slidenum">
              <a:rPr lang="en-US" smtClean="0"/>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1550578497"/>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B6A844-DD89-42E3-A867-D356D3E21D2A}" type="datetimeFigureOut">
              <a:rPr lang="en-US" smtClean="0"/>
              <a:t>7/12/2022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DD74C1-1215-480F-9E1C-451F3F6CDA55}" type="slidenum">
              <a:rPr lang="en-US" smtClean="0"/>
              <a:t>‹#›</a:t>
            </a:fld>
            <a:endParaRPr lang="en-US"/>
          </a:p>
        </p:txBody>
      </p:sp>
    </p:spTree>
    <p:extLst>
      <p:ext uri="{BB962C8B-B14F-4D97-AF65-F5344CB8AC3E}">
        <p14:creationId xmlns:p14="http://schemas.microsoft.com/office/powerpoint/2010/main" val="1717551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B6A844-DD89-42E3-A867-D356D3E21D2A}"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DD74C1-1215-480F-9E1C-451F3F6CDA55}" type="slidenum">
              <a:rPr lang="en-US" smtClean="0"/>
              <a:t>‹#›</a:t>
            </a:fld>
            <a:endParaRPr lang="en-US"/>
          </a:p>
        </p:txBody>
      </p:sp>
    </p:spTree>
    <p:extLst>
      <p:ext uri="{BB962C8B-B14F-4D97-AF65-F5344CB8AC3E}">
        <p14:creationId xmlns:p14="http://schemas.microsoft.com/office/powerpoint/2010/main" val="9185179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B6A844-DD89-42E3-A867-D356D3E21D2A}"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DD74C1-1215-480F-9E1C-451F3F6CDA55}" type="slidenum">
              <a:rPr lang="en-US" smtClean="0"/>
              <a:t>‹#›</a:t>
            </a:fld>
            <a:endParaRPr lang="en-US"/>
          </a:p>
        </p:txBody>
      </p:sp>
    </p:spTree>
    <p:extLst>
      <p:ext uri="{BB962C8B-B14F-4D97-AF65-F5344CB8AC3E}">
        <p14:creationId xmlns:p14="http://schemas.microsoft.com/office/powerpoint/2010/main" val="9353852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B6A844-DD89-42E3-A867-D356D3E21D2A}"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DD74C1-1215-480F-9E1C-451F3F6CDA55}" type="slidenum">
              <a:rPr lang="en-US" smtClean="0"/>
              <a:t>‹#›</a:t>
            </a:fld>
            <a:endParaRPr lang="en-US"/>
          </a:p>
        </p:txBody>
      </p:sp>
    </p:spTree>
    <p:extLst>
      <p:ext uri="{BB962C8B-B14F-4D97-AF65-F5344CB8AC3E}">
        <p14:creationId xmlns:p14="http://schemas.microsoft.com/office/powerpoint/2010/main" val="11072363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B6A844-DD89-42E3-A867-D356D3E21D2A}"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DD74C1-1215-480F-9E1C-451F3F6CDA55}" type="slidenum">
              <a:rPr lang="en-US" smtClean="0"/>
              <a:t>‹#›</a:t>
            </a:fld>
            <a:endParaRPr lang="en-US"/>
          </a:p>
        </p:txBody>
      </p:sp>
    </p:spTree>
    <p:extLst>
      <p:ext uri="{BB962C8B-B14F-4D97-AF65-F5344CB8AC3E}">
        <p14:creationId xmlns:p14="http://schemas.microsoft.com/office/powerpoint/2010/main" val="38788438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B6A844-DD89-42E3-A867-D356D3E21D2A}"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DD74C1-1215-480F-9E1C-451F3F6CDA55}" type="slidenum">
              <a:rPr lang="en-US" smtClean="0"/>
              <a:t>‹#›</a:t>
            </a:fld>
            <a:endParaRPr lang="en-US"/>
          </a:p>
        </p:txBody>
      </p:sp>
    </p:spTree>
    <p:extLst>
      <p:ext uri="{BB962C8B-B14F-4D97-AF65-F5344CB8AC3E}">
        <p14:creationId xmlns:p14="http://schemas.microsoft.com/office/powerpoint/2010/main" val="35421552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B6A844-DD89-42E3-A867-D356D3E21D2A}"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DD74C1-1215-480F-9E1C-451F3F6CDA55}" type="slidenum">
              <a:rPr lang="en-US" smtClean="0"/>
              <a:t>‹#›</a:t>
            </a:fld>
            <a:endParaRPr lang="en-US"/>
          </a:p>
        </p:txBody>
      </p:sp>
    </p:spTree>
    <p:extLst>
      <p:ext uri="{BB962C8B-B14F-4D97-AF65-F5344CB8AC3E}">
        <p14:creationId xmlns:p14="http://schemas.microsoft.com/office/powerpoint/2010/main" val="9064825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B6A844-DD89-42E3-A867-D356D3E21D2A}"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DD74C1-1215-480F-9E1C-451F3F6CDA55}" type="slidenum">
              <a:rPr lang="en-US" smtClean="0"/>
              <a:t>‹#›</a:t>
            </a:fld>
            <a:endParaRPr lang="en-US"/>
          </a:p>
        </p:txBody>
      </p:sp>
    </p:spTree>
    <p:extLst>
      <p:ext uri="{BB962C8B-B14F-4D97-AF65-F5344CB8AC3E}">
        <p14:creationId xmlns:p14="http://schemas.microsoft.com/office/powerpoint/2010/main" val="70359188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8EB6A844-DD89-42E3-A867-D356D3E21D2A}" type="datetimeFigureOut">
              <a:rPr lang="en-US" smtClean="0"/>
              <a:t>7/12/2022</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DCDD74C1-1215-480F-9E1C-451F3F6CDA55}" type="slidenum">
              <a:rPr lang="en-US" smtClean="0"/>
              <a:t>‹#›</a:t>
            </a:fld>
            <a:endParaRPr lang="en-US"/>
          </a:p>
        </p:txBody>
      </p:sp>
    </p:spTree>
    <p:extLst>
      <p:ext uri="{BB962C8B-B14F-4D97-AF65-F5344CB8AC3E}">
        <p14:creationId xmlns:p14="http://schemas.microsoft.com/office/powerpoint/2010/main" val="2589741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B6A844-DD89-42E3-A867-D356D3E21D2A}"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DCDD74C1-1215-480F-9E1C-451F3F6CDA55}" type="slidenum">
              <a:rPr lang="en-US" smtClean="0"/>
              <a:t>‹#›</a:t>
            </a:fld>
            <a:endParaRPr lang="en-US"/>
          </a:p>
        </p:txBody>
      </p:sp>
    </p:spTree>
    <p:extLst>
      <p:ext uri="{BB962C8B-B14F-4D97-AF65-F5344CB8AC3E}">
        <p14:creationId xmlns:p14="http://schemas.microsoft.com/office/powerpoint/2010/main" val="99286342"/>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EB6A844-DD89-42E3-A867-D356D3E21D2A}" type="datetimeFigureOut">
              <a:rPr lang="en-US" smtClean="0"/>
              <a:t>7/12/2022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DD74C1-1215-480F-9E1C-451F3F6CDA55}" type="slidenum">
              <a:rPr lang="en-US" smtClean="0"/>
              <a:t>‹#›</a:t>
            </a:fld>
            <a:endParaRPr lang="en-US"/>
          </a:p>
        </p:txBody>
      </p:sp>
    </p:spTree>
    <p:extLst>
      <p:ext uri="{BB962C8B-B14F-4D97-AF65-F5344CB8AC3E}">
        <p14:creationId xmlns:p14="http://schemas.microsoft.com/office/powerpoint/2010/main" val="2004767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EB6A844-DD89-42E3-A867-D356D3E21D2A}" type="datetimeFigureOut">
              <a:rPr lang="en-US" smtClean="0"/>
              <a:t>7/12/2022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DD74C1-1215-480F-9E1C-451F3F6CDA55}" type="slidenum">
              <a:rPr lang="en-US" smtClean="0"/>
              <a:t>‹#›</a:t>
            </a:fld>
            <a:endParaRPr lang="en-US"/>
          </a:p>
        </p:txBody>
      </p:sp>
    </p:spTree>
    <p:extLst>
      <p:ext uri="{BB962C8B-B14F-4D97-AF65-F5344CB8AC3E}">
        <p14:creationId xmlns:p14="http://schemas.microsoft.com/office/powerpoint/2010/main" val="2056605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EB6A844-DD89-42E3-A867-D356D3E21D2A}" type="datetimeFigureOut">
              <a:rPr lang="en-US" smtClean="0"/>
              <a:t>7/12/2022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DD74C1-1215-480F-9E1C-451F3F6CDA55}" type="slidenum">
              <a:rPr lang="en-US" smtClean="0"/>
              <a:t>‹#›</a:t>
            </a:fld>
            <a:endParaRPr lang="en-US"/>
          </a:p>
        </p:txBody>
      </p:sp>
    </p:spTree>
    <p:extLst>
      <p:ext uri="{BB962C8B-B14F-4D97-AF65-F5344CB8AC3E}">
        <p14:creationId xmlns:p14="http://schemas.microsoft.com/office/powerpoint/2010/main" val="2204359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B6A844-DD89-42E3-A867-D356D3E21D2A}" type="datetimeFigureOut">
              <a:rPr lang="en-US" smtClean="0"/>
              <a:t>7/12/2022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DD74C1-1215-480F-9E1C-451F3F6CDA55}" type="slidenum">
              <a:rPr lang="en-US" smtClean="0"/>
              <a:t>‹#›</a:t>
            </a:fld>
            <a:endParaRPr lang="en-US"/>
          </a:p>
        </p:txBody>
      </p:sp>
    </p:spTree>
    <p:extLst>
      <p:ext uri="{BB962C8B-B14F-4D97-AF65-F5344CB8AC3E}">
        <p14:creationId xmlns:p14="http://schemas.microsoft.com/office/powerpoint/2010/main" val="3374505347"/>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B6A844-DD89-42E3-A867-D356D3E21D2A}" type="datetimeFigureOut">
              <a:rPr lang="en-US" smtClean="0"/>
              <a:t>7/12/2022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DD74C1-1215-480F-9E1C-451F3F6CDA55}" type="slidenum">
              <a:rPr lang="en-US" smtClean="0"/>
              <a:t>‹#›</a:t>
            </a:fld>
            <a:endParaRPr lang="en-US"/>
          </a:p>
        </p:txBody>
      </p:sp>
    </p:spTree>
    <p:extLst>
      <p:ext uri="{BB962C8B-B14F-4D97-AF65-F5344CB8AC3E}">
        <p14:creationId xmlns:p14="http://schemas.microsoft.com/office/powerpoint/2010/main" val="131579616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B6A844-DD89-42E3-A867-D356D3E21D2A}" type="datetimeFigureOut">
              <a:rPr lang="en-US" smtClean="0"/>
              <a:t>7/12/2022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DD74C1-1215-480F-9E1C-451F3F6CDA55}" type="slidenum">
              <a:rPr lang="en-US" smtClean="0"/>
              <a:t>‹#›</a:t>
            </a:fld>
            <a:endParaRPr lang="en-US"/>
          </a:p>
        </p:txBody>
      </p:sp>
    </p:spTree>
    <p:extLst>
      <p:ext uri="{BB962C8B-B14F-4D97-AF65-F5344CB8AC3E}">
        <p14:creationId xmlns:p14="http://schemas.microsoft.com/office/powerpoint/2010/main" val="3688153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EB6A844-DD89-42E3-A867-D356D3E21D2A}" type="datetimeFigureOut">
              <a:rPr lang="en-US" smtClean="0"/>
              <a:t>7/12/2022</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CDD74C1-1215-480F-9E1C-451F3F6CDA55}" type="slidenum">
              <a:rPr lang="en-US" smtClean="0"/>
              <a:t>‹#›</a:t>
            </a:fld>
            <a:endParaRPr lang="en-US"/>
          </a:p>
        </p:txBody>
      </p:sp>
    </p:spTree>
    <p:extLst>
      <p:ext uri="{BB962C8B-B14F-4D97-AF65-F5344CB8AC3E}">
        <p14:creationId xmlns:p14="http://schemas.microsoft.com/office/powerpoint/2010/main" val="3262198997"/>
      </p:ext>
    </p:extLst>
  </p:cSld>
  <p:clrMap bg1="lt1" tx1="dk1" bg2="lt2" tx2="dk2" accent1="accent1" accent2="accent2" accent3="accent3" accent4="accent4" accent5="accent5" accent6="accent6" hlink="hlink" folHlink="folHlink"/>
  <p:sldLayoutIdLst>
    <p:sldLayoutId id="2147484283" r:id="rId1"/>
    <p:sldLayoutId id="2147484284" r:id="rId2"/>
    <p:sldLayoutId id="2147484285" r:id="rId3"/>
    <p:sldLayoutId id="2147484286" r:id="rId4"/>
    <p:sldLayoutId id="2147484287" r:id="rId5"/>
    <p:sldLayoutId id="2147484288" r:id="rId6"/>
    <p:sldLayoutId id="2147484289" r:id="rId7"/>
    <p:sldLayoutId id="2147484290" r:id="rId8"/>
    <p:sldLayoutId id="2147484291" r:id="rId9"/>
    <p:sldLayoutId id="2147484292" r:id="rId10"/>
    <p:sldLayoutId id="2147484293" r:id="rId11"/>
    <p:sldLayoutId id="2147484294" r:id="rId12"/>
    <p:sldLayoutId id="2147484295" r:id="rId13"/>
    <p:sldLayoutId id="2147484296" r:id="rId14"/>
    <p:sldLayoutId id="2147484297" r:id="rId15"/>
    <p:sldLayoutId id="2147484298" r:id="rId16"/>
    <p:sldLayoutId id="214748429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491" y="2581145"/>
            <a:ext cx="8261928" cy="1964267"/>
          </a:xfrm>
        </p:spPr>
        <p:txBody>
          <a:bodyPr>
            <a:normAutofit/>
          </a:bodyPr>
          <a:lstStyle/>
          <a:p>
            <a:pPr algn="ctr"/>
            <a:r>
              <a:rPr lang="en-US" b="1" dirty="0" smtClean="0"/>
              <a:t>HOST MODULATION AGENTS</a:t>
            </a:r>
            <a:endParaRPr lang="en-US" b="1" dirty="0"/>
          </a:p>
        </p:txBody>
      </p:sp>
      <p:sp>
        <p:nvSpPr>
          <p:cNvPr id="4" name="TextBox 3"/>
          <p:cNvSpPr txBox="1"/>
          <p:nvPr/>
        </p:nvSpPr>
        <p:spPr>
          <a:xfrm>
            <a:off x="960582" y="235522"/>
            <a:ext cx="8469746" cy="954107"/>
          </a:xfrm>
          <a:prstGeom prst="rect">
            <a:avLst/>
          </a:prstGeom>
          <a:noFill/>
        </p:spPr>
        <p:txBody>
          <a:bodyPr wrap="square" rtlCol="0">
            <a:spAutoFit/>
          </a:bodyPr>
          <a:lstStyle/>
          <a:p>
            <a:pPr algn="ctr"/>
            <a:r>
              <a:rPr lang="en-US" sz="2800" b="1" u="sng" dirty="0"/>
              <a:t>RUNGTA COLLEGE OF DENTAL SCIENCES AND </a:t>
            </a:r>
            <a:r>
              <a:rPr lang="en-US" sz="2800" b="1" u="sng" dirty="0" smtClean="0"/>
              <a:t>RESEARCH</a:t>
            </a:r>
            <a:endParaRPr lang="en-US" sz="2800" b="1" u="sng" dirty="0"/>
          </a:p>
        </p:txBody>
      </p:sp>
      <p:pic>
        <p:nvPicPr>
          <p:cNvPr id="5" name="Picture 4" descr="rungta logo"/>
          <p:cNvPicPr/>
          <p:nvPr/>
        </p:nvPicPr>
        <p:blipFill>
          <a:blip r:embed="rId2"/>
          <a:srcRect/>
          <a:stretch>
            <a:fillRect/>
          </a:stretch>
        </p:blipFill>
        <p:spPr bwMode="auto">
          <a:xfrm>
            <a:off x="533400" y="1203642"/>
            <a:ext cx="1295400" cy="1134279"/>
          </a:xfrm>
          <a:prstGeom prst="rect">
            <a:avLst/>
          </a:prstGeom>
          <a:noFill/>
          <a:ln w="9525">
            <a:noFill/>
            <a:miter lim="800000"/>
            <a:headEnd/>
            <a:tailEnd/>
          </a:ln>
        </p:spPr>
      </p:pic>
      <p:sp>
        <p:nvSpPr>
          <p:cNvPr id="6" name="Title 1"/>
          <p:cNvSpPr txBox="1">
            <a:spLocks/>
          </p:cNvSpPr>
          <p:nvPr/>
        </p:nvSpPr>
        <p:spPr>
          <a:xfrm>
            <a:off x="1579418" y="1320799"/>
            <a:ext cx="6216072" cy="1828800"/>
          </a:xfrm>
          <a:prstGeom prst="rect">
            <a:avLst/>
          </a:prstGeom>
          <a:effectLst/>
        </p:spPr>
        <p:txBody>
          <a:bodyPr vert="horz" lIns="91440" tIns="45720" rIns="91440" bIns="45720" rtlCol="0" anchor="b">
            <a:normAutofit fontScale="90000" lnSpcReduction="20000"/>
          </a:bodyPr>
          <a:lstStyle>
            <a:lvl1pPr algn="ctr" defTabSz="457200" rtl="0" eaLnBrk="1" latinLnBrk="0" hangingPunct="1">
              <a:spcBef>
                <a:spcPct val="0"/>
              </a:spcBef>
              <a:buNone/>
              <a:defRPr sz="48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600" dirty="0" smtClean="0">
                <a:solidFill>
                  <a:schemeClr val="tx1"/>
                </a:solidFill>
                <a:latin typeface="Aharoni" pitchFamily="2" charset="-79"/>
                <a:cs typeface="Aharoni" pitchFamily="2" charset="-79"/>
              </a:rPr>
              <a:t>DEPARTMENT OF PERIODONTOLOGY</a:t>
            </a:r>
            <a:br>
              <a:rPr lang="en-US" sz="3600" dirty="0" smtClean="0">
                <a:solidFill>
                  <a:schemeClr val="tx1"/>
                </a:solidFill>
                <a:latin typeface="Aharoni" pitchFamily="2" charset="-79"/>
                <a:cs typeface="Aharoni" pitchFamily="2" charset="-79"/>
              </a:rPr>
            </a:br>
            <a:r>
              <a:rPr lang="en-US" sz="3600" dirty="0" smtClean="0">
                <a:solidFill>
                  <a:schemeClr val="tx1"/>
                </a:solidFill>
                <a:latin typeface="Aharoni" pitchFamily="2" charset="-79"/>
                <a:cs typeface="Aharoni" pitchFamily="2" charset="-79"/>
              </a:rPr>
              <a:t>FINAL YEAR BDS</a:t>
            </a:r>
            <a:r>
              <a:rPr lang="en-US" dirty="0" smtClean="0">
                <a:solidFill>
                  <a:schemeClr val="tx1"/>
                </a:solidFill>
                <a:latin typeface="Aharoni" pitchFamily="2" charset="-79"/>
                <a:cs typeface="Aharoni" pitchFamily="2" charset="-79"/>
              </a:rPr>
              <a:t/>
            </a:r>
            <a:br>
              <a:rPr lang="en-US" dirty="0" smtClean="0">
                <a:solidFill>
                  <a:schemeClr val="tx1"/>
                </a:solidFill>
                <a:latin typeface="Aharoni" pitchFamily="2" charset="-79"/>
                <a:cs typeface="Aharoni" pitchFamily="2" charset="-79"/>
              </a:rPr>
            </a:br>
            <a:endParaRPr lang="en-US" dirty="0">
              <a:solidFill>
                <a:schemeClr val="tx1"/>
              </a:solidFill>
              <a:latin typeface="Aharoni" pitchFamily="2" charset="-79"/>
              <a:cs typeface="Aharoni" pitchFamily="2" charset="-79"/>
            </a:endParaRPr>
          </a:p>
        </p:txBody>
      </p:sp>
      <p:sp>
        <p:nvSpPr>
          <p:cNvPr id="7" name="TextBox 6"/>
          <p:cNvSpPr txBox="1"/>
          <p:nvPr/>
        </p:nvSpPr>
        <p:spPr>
          <a:xfrm>
            <a:off x="6280727" y="5430981"/>
            <a:ext cx="2743200" cy="1200329"/>
          </a:xfrm>
          <a:prstGeom prst="rect">
            <a:avLst/>
          </a:prstGeom>
          <a:noFill/>
        </p:spPr>
        <p:txBody>
          <a:bodyPr wrap="square" rtlCol="0">
            <a:spAutoFit/>
          </a:bodyPr>
          <a:lstStyle/>
          <a:p>
            <a:r>
              <a:rPr lang="en-US" dirty="0" smtClean="0"/>
              <a:t>PRESENTED BY:</a:t>
            </a:r>
          </a:p>
          <a:p>
            <a:r>
              <a:rPr lang="en-US" dirty="0" smtClean="0"/>
              <a:t>Dr. </a:t>
            </a:r>
            <a:r>
              <a:rPr lang="en-US" dirty="0" err="1" smtClean="0"/>
              <a:t>Aena</a:t>
            </a:r>
            <a:r>
              <a:rPr lang="en-US" dirty="0" smtClean="0"/>
              <a:t> Jain </a:t>
            </a:r>
            <a:r>
              <a:rPr lang="en-US" dirty="0" err="1" smtClean="0"/>
              <a:t>Pundir</a:t>
            </a:r>
            <a:endParaRPr lang="en-US" dirty="0" smtClean="0"/>
          </a:p>
          <a:p>
            <a:r>
              <a:rPr lang="en-US" dirty="0" smtClean="0"/>
              <a:t>Professor </a:t>
            </a:r>
          </a:p>
          <a:p>
            <a:r>
              <a:rPr lang="en-US" dirty="0" smtClean="0"/>
              <a:t>Dept. of Periodontology</a:t>
            </a:r>
            <a:endParaRPr lang="en-US" dirty="0"/>
          </a:p>
        </p:txBody>
      </p:sp>
    </p:spTree>
    <p:extLst>
      <p:ext uri="{BB962C8B-B14F-4D97-AF65-F5344CB8AC3E}">
        <p14:creationId xmlns:p14="http://schemas.microsoft.com/office/powerpoint/2010/main" val="131607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2133" y="2115403"/>
            <a:ext cx="7704667" cy="4421875"/>
          </a:xfrm>
        </p:spPr>
        <p:txBody>
          <a:bodyPr>
            <a:normAutofit/>
          </a:bodyPr>
          <a:lstStyle/>
          <a:p>
            <a:pPr algn="just"/>
            <a:r>
              <a:rPr lang="en-US" b="1" dirty="0"/>
              <a:t>Some bisphosphonates have the unwanted effects of inhibiting bone calcification and inducing changes in white blood cell counts. </a:t>
            </a:r>
            <a:endParaRPr lang="en-US" b="1" dirty="0" smtClean="0"/>
          </a:p>
          <a:p>
            <a:pPr algn="just"/>
            <a:r>
              <a:rPr lang="en-US" b="1" dirty="0" smtClean="0"/>
              <a:t>Also</a:t>
            </a:r>
            <a:r>
              <a:rPr lang="en-US" b="1" dirty="0"/>
              <a:t>, there have been recent reports of avascular necrosis of the jaws following bisphosphonate therapy, with the resultant risk of bone necrosis following dental </a:t>
            </a:r>
            <a:r>
              <a:rPr lang="en-US" b="1" dirty="0" smtClean="0"/>
              <a:t>extractions.</a:t>
            </a:r>
          </a:p>
          <a:p>
            <a:pPr algn="just"/>
            <a:r>
              <a:rPr lang="en-US" b="1" dirty="0" smtClean="0"/>
              <a:t>As </a:t>
            </a:r>
            <a:r>
              <a:rPr lang="en-US" b="1" dirty="0"/>
              <a:t>with NSAIDs, at present there are no bisphosphonate drugs that are approved and indicated for treatment of periodontal disease. </a:t>
            </a:r>
          </a:p>
        </p:txBody>
      </p:sp>
      <p:sp>
        <p:nvSpPr>
          <p:cNvPr id="4" name="Title 1"/>
          <p:cNvSpPr>
            <a:spLocks noGrp="1"/>
          </p:cNvSpPr>
          <p:nvPr>
            <p:ph type="title"/>
          </p:nvPr>
        </p:nvSpPr>
        <p:spPr/>
        <p:txBody>
          <a:bodyPr/>
          <a:lstStyle/>
          <a:p>
            <a:r>
              <a:rPr lang="en-US" b="1" dirty="0" smtClean="0"/>
              <a:t>BISPHOSPHONATES </a:t>
            </a:r>
            <a:endParaRPr lang="en-US" dirty="0"/>
          </a:p>
        </p:txBody>
      </p:sp>
    </p:spTree>
    <p:extLst>
      <p:ext uri="{BB962C8B-B14F-4D97-AF65-F5344CB8AC3E}">
        <p14:creationId xmlns:p14="http://schemas.microsoft.com/office/powerpoint/2010/main" val="723686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SUBANTIMICROBIAL-DOSE DOXYCYCLINE </a:t>
            </a:r>
            <a:endParaRPr lang="en-US" dirty="0"/>
          </a:p>
        </p:txBody>
      </p:sp>
      <p:sp>
        <p:nvSpPr>
          <p:cNvPr id="3" name="Content Placeholder 2"/>
          <p:cNvSpPr>
            <a:spLocks noGrp="1"/>
          </p:cNvSpPr>
          <p:nvPr>
            <p:ph idx="1"/>
          </p:nvPr>
        </p:nvSpPr>
        <p:spPr>
          <a:xfrm>
            <a:off x="982133" y="2019869"/>
            <a:ext cx="7704667" cy="4435522"/>
          </a:xfrm>
        </p:spPr>
        <p:txBody>
          <a:bodyPr>
            <a:normAutofit/>
          </a:bodyPr>
          <a:lstStyle/>
          <a:p>
            <a:pPr algn="just"/>
            <a:r>
              <a:rPr lang="en-US" b="1" dirty="0" err="1"/>
              <a:t>Subantimicrobial</a:t>
            </a:r>
            <a:r>
              <a:rPr lang="en-US" b="1" dirty="0"/>
              <a:t>-dose doxycycline (SDD) is a 20-mg dose of doxycycline (</a:t>
            </a:r>
            <a:r>
              <a:rPr lang="en-US" b="1" dirty="0" err="1"/>
              <a:t>Periostat</a:t>
            </a:r>
            <a:r>
              <a:rPr lang="en-US" b="1" dirty="0"/>
              <a:t>) that is approved and indicated as an adjunct to SRP in the treatment of chronic periodontitis. </a:t>
            </a:r>
            <a:endParaRPr lang="en-US" b="1" dirty="0" smtClean="0"/>
          </a:p>
          <a:p>
            <a:pPr algn="just"/>
            <a:r>
              <a:rPr lang="en-US" b="1" dirty="0" smtClean="0"/>
              <a:t>It </a:t>
            </a:r>
            <a:r>
              <a:rPr lang="en-US" b="1" dirty="0"/>
              <a:t>is taken twice daily for 3 months, up to a maximum of 9 months of continuous dosing. </a:t>
            </a:r>
            <a:endParaRPr lang="en-US" b="1" dirty="0" smtClean="0"/>
          </a:p>
          <a:p>
            <a:pPr algn="just"/>
            <a:r>
              <a:rPr lang="en-US" b="1" dirty="0" smtClean="0"/>
              <a:t>The </a:t>
            </a:r>
            <a:r>
              <a:rPr lang="en-US" b="1" dirty="0"/>
              <a:t>20-mg dose exerts its therapeutic effect by enzyme, cytokine, and osteoclast inhibition rather than by any antibiotic effect. </a:t>
            </a:r>
          </a:p>
        </p:txBody>
      </p:sp>
    </p:spTree>
    <p:extLst>
      <p:ext uri="{BB962C8B-B14F-4D97-AF65-F5344CB8AC3E}">
        <p14:creationId xmlns:p14="http://schemas.microsoft.com/office/powerpoint/2010/main" val="479416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2133" y="2230268"/>
            <a:ext cx="7704667" cy="3332816"/>
          </a:xfrm>
        </p:spPr>
        <p:txBody>
          <a:bodyPr/>
          <a:lstStyle/>
          <a:p>
            <a:pPr algn="just"/>
            <a:r>
              <a:rPr lang="en-US" b="1" dirty="0"/>
              <a:t>SDD is the only HMT specifically indicated for the treatment of chronic periodontitis that is approved by the U.S. Food and Drug Administration (FDA) and accepted by the American Dental Association (ADA</a:t>
            </a:r>
            <a:r>
              <a:rPr lang="en-US" b="1" dirty="0" smtClean="0"/>
              <a:t>). </a:t>
            </a:r>
            <a:endParaRPr lang="en-US" b="1" dirty="0"/>
          </a:p>
        </p:txBody>
      </p:sp>
      <p:sp>
        <p:nvSpPr>
          <p:cNvPr id="4" name="Title 1"/>
          <p:cNvSpPr txBox="1">
            <a:spLocks/>
          </p:cNvSpPr>
          <p:nvPr/>
        </p:nvSpPr>
        <p:spPr>
          <a:xfrm>
            <a:off x="957109" y="486769"/>
            <a:ext cx="7704667" cy="1981200"/>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smtClean="0"/>
              <a:t>SUBANTIMICROBIAL-DOSE DOXYCYCLINE </a:t>
            </a:r>
            <a:endParaRPr lang="en-US" dirty="0"/>
          </a:p>
        </p:txBody>
      </p:sp>
    </p:spTree>
    <p:extLst>
      <p:ext uri="{BB962C8B-B14F-4D97-AF65-F5344CB8AC3E}">
        <p14:creationId xmlns:p14="http://schemas.microsoft.com/office/powerpoint/2010/main" val="454400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Locally Administered Agents </a:t>
            </a:r>
            <a:endParaRPr lang="en-US" dirty="0"/>
          </a:p>
        </p:txBody>
      </p:sp>
      <p:sp>
        <p:nvSpPr>
          <p:cNvPr id="3" name="Content Placeholder 2"/>
          <p:cNvSpPr>
            <a:spLocks noGrp="1"/>
          </p:cNvSpPr>
          <p:nvPr>
            <p:ph idx="1"/>
          </p:nvPr>
        </p:nvSpPr>
        <p:spPr>
          <a:xfrm>
            <a:off x="982133" y="1869743"/>
            <a:ext cx="7704667" cy="4130073"/>
          </a:xfrm>
        </p:spPr>
        <p:txBody>
          <a:bodyPr/>
          <a:lstStyle/>
          <a:p>
            <a:pPr marL="0" indent="0" algn="just">
              <a:buNone/>
            </a:pPr>
            <a:r>
              <a:rPr lang="en-US" b="1" dirty="0" smtClean="0"/>
              <a:t>NONSTEROIDAL ANTIINFLAMMATORY DRUGS </a:t>
            </a:r>
            <a:endParaRPr lang="en-US" b="1" dirty="0"/>
          </a:p>
          <a:p>
            <a:pPr algn="just"/>
            <a:r>
              <a:rPr lang="en-US" b="1" dirty="0"/>
              <a:t>Topical NSAIDs have shown benefit in the treatment of periodontitis. </a:t>
            </a:r>
            <a:endParaRPr lang="en-US" b="1" dirty="0" smtClean="0"/>
          </a:p>
          <a:p>
            <a:pPr algn="just"/>
            <a:r>
              <a:rPr lang="en-US" b="1" dirty="0"/>
              <a:t>To date, topically administered NSAIDs have not been approved as local HMTs for the management of periodontitis.</a:t>
            </a:r>
          </a:p>
        </p:txBody>
      </p:sp>
    </p:spTree>
    <p:extLst>
      <p:ext uri="{BB962C8B-B14F-4D97-AF65-F5344CB8AC3E}">
        <p14:creationId xmlns:p14="http://schemas.microsoft.com/office/powerpoint/2010/main" val="2152442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453486"/>
          </a:xfrm>
        </p:spPr>
        <p:txBody>
          <a:bodyPr>
            <a:normAutofit fontScale="90000"/>
          </a:bodyPr>
          <a:lstStyle/>
          <a:p>
            <a:r>
              <a:rPr lang="en-US" sz="3200" b="1" dirty="0" smtClean="0"/>
              <a:t>ENAMEL MATRIX PROTEINS, GROWTH FACTORS, AND BONE MORPHOGENETIC PROTEINS </a:t>
            </a:r>
            <a:endParaRPr lang="en-US" sz="3200" dirty="0"/>
          </a:p>
        </p:txBody>
      </p:sp>
      <p:sp>
        <p:nvSpPr>
          <p:cNvPr id="3" name="Content Placeholder 2"/>
          <p:cNvSpPr>
            <a:spLocks noGrp="1"/>
          </p:cNvSpPr>
          <p:nvPr>
            <p:ph idx="1"/>
          </p:nvPr>
        </p:nvSpPr>
        <p:spPr>
          <a:xfrm>
            <a:off x="982133" y="1910687"/>
            <a:ext cx="7704667" cy="4089129"/>
          </a:xfrm>
        </p:spPr>
        <p:txBody>
          <a:bodyPr/>
          <a:lstStyle/>
          <a:p>
            <a:pPr algn="just"/>
            <a:r>
              <a:rPr lang="en-US" b="1" dirty="0" smtClean="0"/>
              <a:t>Other agents include </a:t>
            </a:r>
            <a:r>
              <a:rPr lang="en-US" b="1" dirty="0"/>
              <a:t>enamel matrix proteins (</a:t>
            </a:r>
            <a:r>
              <a:rPr lang="en-US" b="1" dirty="0" err="1"/>
              <a:t>Emdogain</a:t>
            </a:r>
            <a:r>
              <a:rPr lang="en-US" b="1" dirty="0"/>
              <a:t>), bone morphogenetic proteins (BMP-2, BMP-7), growth factors (platelet-derived growth factor, insulin-like growth factor), and </a:t>
            </a:r>
            <a:r>
              <a:rPr lang="en-US" b="1" dirty="0" err="1"/>
              <a:t>tetracyclines</a:t>
            </a:r>
            <a:r>
              <a:rPr lang="en-US" b="1" dirty="0"/>
              <a:t>. </a:t>
            </a:r>
          </a:p>
          <a:p>
            <a:pPr algn="just"/>
            <a:r>
              <a:rPr lang="en-US" b="1" dirty="0" smtClean="0"/>
              <a:t>The </a:t>
            </a:r>
            <a:r>
              <a:rPr lang="en-US" b="1" dirty="0"/>
              <a:t>only local host modulation agent currently approved by the FDA for adjunctive use during surgery is </a:t>
            </a:r>
            <a:r>
              <a:rPr lang="en-US" b="1" dirty="0" err="1" smtClean="0"/>
              <a:t>Emdogain</a:t>
            </a:r>
            <a:r>
              <a:rPr lang="en-US" b="1" dirty="0" smtClean="0"/>
              <a:t>. </a:t>
            </a:r>
            <a:endParaRPr lang="en-US" b="1" dirty="0"/>
          </a:p>
        </p:txBody>
      </p:sp>
    </p:spTree>
    <p:extLst>
      <p:ext uri="{BB962C8B-B14F-4D97-AF65-F5344CB8AC3E}">
        <p14:creationId xmlns:p14="http://schemas.microsoft.com/office/powerpoint/2010/main" val="31946142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SUBANTIMICROBIAL-DOSE DOXYCYCLINE </a:t>
            </a:r>
            <a:endParaRPr lang="en-US" dirty="0"/>
          </a:p>
        </p:txBody>
      </p:sp>
      <p:sp>
        <p:nvSpPr>
          <p:cNvPr id="3" name="Content Placeholder 2"/>
          <p:cNvSpPr>
            <a:spLocks noGrp="1"/>
          </p:cNvSpPr>
          <p:nvPr>
            <p:ph idx="1"/>
          </p:nvPr>
        </p:nvSpPr>
        <p:spPr>
          <a:xfrm>
            <a:off x="982133" y="1951629"/>
            <a:ext cx="7704667" cy="4367283"/>
          </a:xfrm>
        </p:spPr>
        <p:txBody>
          <a:bodyPr>
            <a:normAutofit lnSpcReduction="10000"/>
          </a:bodyPr>
          <a:lstStyle/>
          <a:p>
            <a:pPr algn="just"/>
            <a:r>
              <a:rPr lang="en-US" b="1" dirty="0"/>
              <a:t>SDD is currently the only FDA-approved, systemically administered HMT indicated specifically in the treatment of periodontitis. </a:t>
            </a:r>
            <a:endParaRPr lang="en-US" b="1" dirty="0" smtClean="0"/>
          </a:p>
          <a:p>
            <a:pPr algn="just"/>
            <a:r>
              <a:rPr lang="en-US" b="1" dirty="0" smtClean="0"/>
              <a:t>SDD </a:t>
            </a:r>
            <a:r>
              <a:rPr lang="en-US" b="1" dirty="0"/>
              <a:t>is used as an adjunct to SRP and must not be used as a standalone therapy (monotherapy). </a:t>
            </a:r>
            <a:endParaRPr lang="en-US" b="1" dirty="0" smtClean="0"/>
          </a:p>
          <a:p>
            <a:pPr algn="just"/>
            <a:r>
              <a:rPr lang="en-US" b="1" dirty="0" smtClean="0"/>
              <a:t>Because </a:t>
            </a:r>
            <a:r>
              <a:rPr lang="en-US" b="1" dirty="0"/>
              <a:t>SDD, previously called “low-dose doxycycline” (LDD) and currently marketed as </a:t>
            </a:r>
            <a:r>
              <a:rPr lang="en-US" b="1" dirty="0" err="1"/>
              <a:t>Periostat</a:t>
            </a:r>
            <a:r>
              <a:rPr lang="en-US" b="1" dirty="0"/>
              <a:t>, is based on </a:t>
            </a:r>
            <a:r>
              <a:rPr lang="en-US" b="1" dirty="0" err="1"/>
              <a:t>subantimicrobial</a:t>
            </a:r>
            <a:r>
              <a:rPr lang="en-US" b="1" dirty="0"/>
              <a:t> dosage of doxycycline, a member of the tetracycline family of compounds, the use of </a:t>
            </a:r>
            <a:r>
              <a:rPr lang="en-US" b="1" dirty="0" err="1"/>
              <a:t>tetracyclines</a:t>
            </a:r>
            <a:r>
              <a:rPr lang="en-US" b="1" dirty="0"/>
              <a:t> for the management of periodontal diseases must be put in perspective. </a:t>
            </a:r>
          </a:p>
        </p:txBody>
      </p:sp>
    </p:spTree>
    <p:extLst>
      <p:ext uri="{BB962C8B-B14F-4D97-AF65-F5344CB8AC3E}">
        <p14:creationId xmlns:p14="http://schemas.microsoft.com/office/powerpoint/2010/main" val="1922505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8424" y="1351128"/>
            <a:ext cx="7308375" cy="5473991"/>
          </a:xfrm>
          <a:prstGeom prst="rect">
            <a:avLst/>
          </a:prstGeom>
        </p:spPr>
      </p:pic>
      <p:sp>
        <p:nvSpPr>
          <p:cNvPr id="5" name="Title 1"/>
          <p:cNvSpPr>
            <a:spLocks noGrp="1"/>
          </p:cNvSpPr>
          <p:nvPr>
            <p:ph type="title"/>
          </p:nvPr>
        </p:nvSpPr>
        <p:spPr>
          <a:xfrm>
            <a:off x="982133" y="266129"/>
            <a:ext cx="7704667" cy="1071348"/>
          </a:xfrm>
        </p:spPr>
        <p:txBody>
          <a:bodyPr/>
          <a:lstStyle/>
          <a:p>
            <a:r>
              <a:rPr lang="en-US" b="1" dirty="0"/>
              <a:t>Mechanisms of Action </a:t>
            </a:r>
            <a:endParaRPr lang="en-US" dirty="0"/>
          </a:p>
        </p:txBody>
      </p:sp>
    </p:spTree>
    <p:extLst>
      <p:ext uri="{BB962C8B-B14F-4D97-AF65-F5344CB8AC3E}">
        <p14:creationId xmlns:p14="http://schemas.microsoft.com/office/powerpoint/2010/main" val="3725851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207826"/>
          </a:xfrm>
        </p:spPr>
        <p:txBody>
          <a:bodyPr/>
          <a:lstStyle/>
          <a:p>
            <a:r>
              <a:rPr lang="en-US" b="1" dirty="0"/>
              <a:t>Treatable Periodontal Conditions </a:t>
            </a:r>
            <a:endParaRPr lang="en-US" dirty="0"/>
          </a:p>
        </p:txBody>
      </p:sp>
      <p:sp>
        <p:nvSpPr>
          <p:cNvPr id="3" name="Content Placeholder 2"/>
          <p:cNvSpPr>
            <a:spLocks noGrp="1"/>
          </p:cNvSpPr>
          <p:nvPr>
            <p:ph idx="1"/>
          </p:nvPr>
        </p:nvSpPr>
        <p:spPr>
          <a:xfrm>
            <a:off x="982133" y="1787857"/>
            <a:ext cx="7704667" cy="4749421"/>
          </a:xfrm>
        </p:spPr>
        <p:txBody>
          <a:bodyPr>
            <a:normAutofit lnSpcReduction="10000"/>
          </a:bodyPr>
          <a:lstStyle/>
          <a:p>
            <a:pPr algn="just"/>
            <a:r>
              <a:rPr lang="en-US" b="1" dirty="0"/>
              <a:t>SDD is indicated in the management of chronic </a:t>
            </a:r>
            <a:r>
              <a:rPr lang="en-US" b="1" dirty="0" smtClean="0"/>
              <a:t>periodontitis.</a:t>
            </a:r>
          </a:p>
          <a:p>
            <a:pPr algn="just"/>
            <a:r>
              <a:rPr lang="en-US" b="1" dirty="0"/>
              <a:t>SDD should not be used in conditions such as </a:t>
            </a:r>
            <a:r>
              <a:rPr lang="en-US" b="1" dirty="0" smtClean="0"/>
              <a:t>periodontal </a:t>
            </a:r>
            <a:r>
              <a:rPr lang="en-US" b="1" dirty="0"/>
              <a:t>abscess or when an antibiotic is indicated. </a:t>
            </a:r>
            <a:endParaRPr lang="en-US" b="1" dirty="0" smtClean="0"/>
          </a:p>
          <a:p>
            <a:pPr algn="just"/>
            <a:r>
              <a:rPr lang="en-US" b="1" dirty="0" smtClean="0"/>
              <a:t>SDD </a:t>
            </a:r>
            <a:r>
              <a:rPr lang="en-US" b="1" dirty="0"/>
              <a:t>can be used in patients with aggressive periodontitis who are being treated </a:t>
            </a:r>
            <a:r>
              <a:rPr lang="en-US" b="1" dirty="0" err="1"/>
              <a:t>nonsurgically</a:t>
            </a:r>
            <a:r>
              <a:rPr lang="en-US" b="1" dirty="0"/>
              <a:t>. </a:t>
            </a:r>
            <a:endParaRPr lang="en-US" b="1" dirty="0" smtClean="0"/>
          </a:p>
          <a:p>
            <a:pPr algn="just"/>
            <a:r>
              <a:rPr lang="en-US" b="1" dirty="0" smtClean="0"/>
              <a:t>SDD can also be used as an </a:t>
            </a:r>
            <a:r>
              <a:rPr lang="en-US" b="1" dirty="0"/>
              <a:t>adjunct to periodontal </a:t>
            </a:r>
            <a:r>
              <a:rPr lang="en-US" b="1" dirty="0" smtClean="0"/>
              <a:t>surgery. </a:t>
            </a:r>
          </a:p>
          <a:p>
            <a:pPr algn="just"/>
            <a:r>
              <a:rPr lang="en-US" b="1" dirty="0" smtClean="0"/>
              <a:t>SDD </a:t>
            </a:r>
            <a:r>
              <a:rPr lang="en-US" b="1" dirty="0"/>
              <a:t>may also be of benefit in cases that are refractory to treatment, as well as in patients with risk factors such as smoking or diabetes, in whom the treatment response might be limited. </a:t>
            </a:r>
            <a:r>
              <a:rPr lang="en-US" b="1" dirty="0" smtClean="0"/>
              <a:t> </a:t>
            </a:r>
            <a:endParaRPr lang="en-US" b="1" dirty="0"/>
          </a:p>
        </p:txBody>
      </p:sp>
    </p:spTree>
    <p:extLst>
      <p:ext uri="{BB962C8B-B14F-4D97-AF65-F5344CB8AC3E}">
        <p14:creationId xmlns:p14="http://schemas.microsoft.com/office/powerpoint/2010/main" val="1258903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948518"/>
          </a:xfrm>
        </p:spPr>
        <p:txBody>
          <a:bodyPr/>
          <a:lstStyle/>
          <a:p>
            <a:r>
              <a:rPr lang="en-US" b="1" dirty="0"/>
              <a:t>Side Effects </a:t>
            </a:r>
            <a:endParaRPr lang="en-US" dirty="0"/>
          </a:p>
        </p:txBody>
      </p:sp>
      <p:sp>
        <p:nvSpPr>
          <p:cNvPr id="3" name="Content Placeholder 2"/>
          <p:cNvSpPr>
            <a:spLocks noGrp="1"/>
          </p:cNvSpPr>
          <p:nvPr>
            <p:ph idx="1"/>
          </p:nvPr>
        </p:nvSpPr>
        <p:spPr>
          <a:xfrm>
            <a:off x="982133" y="1405719"/>
            <a:ext cx="7704667" cy="5036024"/>
          </a:xfrm>
        </p:spPr>
        <p:txBody>
          <a:bodyPr/>
          <a:lstStyle/>
          <a:p>
            <a:pPr algn="just"/>
            <a:r>
              <a:rPr lang="en-US" b="1" dirty="0"/>
              <a:t>Doxycycline at antibiotic doses (≥100 mg) is associated with adverse effects, including photosensitivity, hypersensitivity reactions, nausea, vomiting, and esophageal irritation. </a:t>
            </a:r>
            <a:endParaRPr lang="en-US" b="1" dirty="0" smtClean="0"/>
          </a:p>
          <a:p>
            <a:pPr algn="just"/>
            <a:r>
              <a:rPr lang="en-US" b="1" dirty="0"/>
              <a:t>T</a:t>
            </a:r>
            <a:r>
              <a:rPr lang="en-US" b="1" dirty="0" smtClean="0"/>
              <a:t>here </a:t>
            </a:r>
            <a:r>
              <a:rPr lang="en-US" b="1" dirty="0"/>
              <a:t>was no evidence of adverse events that could be attributed to antimicrobial effects of treatment and no evidence of developing antibiotic resistance of the </a:t>
            </a:r>
            <a:r>
              <a:rPr lang="en-US" b="1" dirty="0" err="1" smtClean="0"/>
              <a:t>microflora</a:t>
            </a:r>
            <a:r>
              <a:rPr lang="en-US" b="1" dirty="0" smtClean="0"/>
              <a:t>. </a:t>
            </a:r>
          </a:p>
          <a:p>
            <a:pPr algn="just"/>
            <a:r>
              <a:rPr lang="en-US" b="1" dirty="0" smtClean="0"/>
              <a:t>Therefore </a:t>
            </a:r>
            <a:r>
              <a:rPr lang="en-US" b="1" dirty="0"/>
              <a:t>the drug appears to be well tolerated, with a very low incidence of adverse effects. </a:t>
            </a:r>
          </a:p>
        </p:txBody>
      </p:sp>
    </p:spTree>
    <p:extLst>
      <p:ext uri="{BB962C8B-B14F-4D97-AF65-F5344CB8AC3E}">
        <p14:creationId xmlns:p14="http://schemas.microsoft.com/office/powerpoint/2010/main" val="37617485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2133" y="1637731"/>
            <a:ext cx="7704667" cy="4749421"/>
          </a:xfrm>
        </p:spPr>
        <p:txBody>
          <a:bodyPr/>
          <a:lstStyle/>
          <a:p>
            <a:pPr algn="just"/>
            <a:r>
              <a:rPr lang="en-US" b="1" dirty="0" smtClean="0"/>
              <a:t>SDD </a:t>
            </a:r>
            <a:r>
              <a:rPr lang="en-US" b="1" dirty="0"/>
              <a:t>therapy is commenced at the start of initial periodontal therapy and continues for 3 months until the first maintenance appointment. </a:t>
            </a:r>
            <a:endParaRPr lang="en-US" b="1" dirty="0" smtClean="0"/>
          </a:p>
          <a:p>
            <a:pPr algn="just"/>
            <a:r>
              <a:rPr lang="en-US" b="1" dirty="0" smtClean="0"/>
              <a:t>At </a:t>
            </a:r>
            <a:r>
              <a:rPr lang="en-US" b="1" dirty="0"/>
              <a:t>maintenance appointments, the need for further prescription of SDD can be assessed. </a:t>
            </a:r>
            <a:endParaRPr lang="en-US" b="1" dirty="0" smtClean="0"/>
          </a:p>
          <a:p>
            <a:pPr algn="just"/>
            <a:r>
              <a:rPr lang="en-US" b="1" dirty="0" smtClean="0"/>
              <a:t>For </a:t>
            </a:r>
            <a:r>
              <a:rPr lang="en-US" b="1" dirty="0"/>
              <a:t>patients demonstrating a good treatment response with significant reductions in probing depths, further SDD may not be necessary. </a:t>
            </a:r>
          </a:p>
        </p:txBody>
      </p:sp>
      <p:sp>
        <p:nvSpPr>
          <p:cNvPr id="4" name="Title 1"/>
          <p:cNvSpPr>
            <a:spLocks noGrp="1"/>
          </p:cNvSpPr>
          <p:nvPr>
            <p:ph type="title"/>
          </p:nvPr>
        </p:nvSpPr>
        <p:spPr>
          <a:xfrm>
            <a:off x="982133" y="457201"/>
            <a:ext cx="7704667" cy="1180530"/>
          </a:xfrm>
        </p:spPr>
        <p:txBody>
          <a:bodyPr>
            <a:normAutofit fontScale="90000"/>
          </a:bodyPr>
          <a:lstStyle/>
          <a:p>
            <a:r>
              <a:rPr lang="en-US" b="1" dirty="0"/>
              <a:t>Sequencing Prescription with Periodontal Treatment </a:t>
            </a:r>
            <a:endParaRPr lang="en-US" dirty="0"/>
          </a:p>
        </p:txBody>
      </p:sp>
    </p:spTree>
    <p:extLst>
      <p:ext uri="{BB962C8B-B14F-4D97-AF65-F5344CB8AC3E}">
        <p14:creationId xmlns:p14="http://schemas.microsoft.com/office/powerpoint/2010/main" val="3469166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946726"/>
          </a:xfrm>
        </p:spPr>
        <p:txBody>
          <a:bodyPr/>
          <a:lstStyle/>
          <a:p>
            <a:r>
              <a:rPr lang="en-US" dirty="0" smtClean="0"/>
              <a:t>Contents </a:t>
            </a:r>
            <a:endParaRPr lang="en-US" dirty="0"/>
          </a:p>
        </p:txBody>
      </p:sp>
      <p:sp>
        <p:nvSpPr>
          <p:cNvPr id="5" name="TextBox 4"/>
          <p:cNvSpPr txBox="1"/>
          <p:nvPr/>
        </p:nvSpPr>
        <p:spPr>
          <a:xfrm>
            <a:off x="982133" y="1403927"/>
            <a:ext cx="7543031" cy="4420890"/>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US" sz="2400" dirty="0" smtClean="0"/>
              <a:t>Introduction</a:t>
            </a:r>
          </a:p>
          <a:p>
            <a:pPr marL="285750" indent="-285750">
              <a:lnSpc>
                <a:spcPct val="200000"/>
              </a:lnSpc>
              <a:buFont typeface="Arial" panose="020B0604020202020204" pitchFamily="34" charset="0"/>
              <a:buChar char="•"/>
            </a:pPr>
            <a:r>
              <a:rPr lang="en-US" sz="2400" dirty="0" err="1" smtClean="0"/>
              <a:t>Sytemically</a:t>
            </a:r>
            <a:r>
              <a:rPr lang="en-US" sz="2400" dirty="0" smtClean="0"/>
              <a:t> administered agents</a:t>
            </a:r>
          </a:p>
          <a:p>
            <a:pPr marL="285750" indent="-285750">
              <a:lnSpc>
                <a:spcPct val="200000"/>
              </a:lnSpc>
              <a:buFont typeface="Arial" panose="020B0604020202020204" pitchFamily="34" charset="0"/>
              <a:buChar char="•"/>
            </a:pPr>
            <a:r>
              <a:rPr lang="en-US" sz="2400" dirty="0" smtClean="0"/>
              <a:t>Non steroidal anti inflammatory drugs</a:t>
            </a:r>
          </a:p>
          <a:p>
            <a:pPr marL="285750" indent="-285750">
              <a:lnSpc>
                <a:spcPct val="200000"/>
              </a:lnSpc>
              <a:buFont typeface="Arial" panose="020B0604020202020204" pitchFamily="34" charset="0"/>
              <a:buChar char="•"/>
            </a:pPr>
            <a:r>
              <a:rPr lang="en-US" sz="2400" dirty="0" smtClean="0"/>
              <a:t>Locally administered agents</a:t>
            </a:r>
          </a:p>
          <a:p>
            <a:pPr marL="285750" indent="-285750">
              <a:lnSpc>
                <a:spcPct val="200000"/>
              </a:lnSpc>
              <a:buFont typeface="Arial" panose="020B0604020202020204" pitchFamily="34" charset="0"/>
              <a:buChar char="•"/>
            </a:pPr>
            <a:r>
              <a:rPr lang="en-US" sz="2400" dirty="0" smtClean="0"/>
              <a:t>Emerging host modulatory agents</a:t>
            </a:r>
          </a:p>
          <a:p>
            <a:pPr marL="285750" indent="-285750">
              <a:lnSpc>
                <a:spcPct val="200000"/>
              </a:lnSpc>
              <a:buFont typeface="Arial" panose="020B0604020202020204" pitchFamily="34" charset="0"/>
              <a:buChar char="•"/>
            </a:pPr>
            <a:r>
              <a:rPr lang="en-US" sz="2400" dirty="0" smtClean="0"/>
              <a:t>Summary references</a:t>
            </a:r>
            <a:endParaRPr lang="en-US" sz="2400" dirty="0"/>
          </a:p>
        </p:txBody>
      </p:sp>
    </p:spTree>
    <p:extLst>
      <p:ext uri="{BB962C8B-B14F-4D97-AF65-F5344CB8AC3E}">
        <p14:creationId xmlns:p14="http://schemas.microsoft.com/office/powerpoint/2010/main" val="23172534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2133" y="1705970"/>
            <a:ext cx="7704667" cy="4293846"/>
          </a:xfrm>
        </p:spPr>
        <p:txBody>
          <a:bodyPr/>
          <a:lstStyle/>
          <a:p>
            <a:pPr algn="just"/>
            <a:r>
              <a:rPr lang="en-US" b="1" dirty="0"/>
              <a:t>SDD treatment can also be combined with the local delivery of antibiotics into the periodontal pocket through sustained-delivery systems. </a:t>
            </a:r>
            <a:endParaRPr lang="en-US" b="1" dirty="0" smtClean="0"/>
          </a:p>
          <a:p>
            <a:pPr algn="just"/>
            <a:r>
              <a:rPr lang="en-US" b="1" dirty="0" smtClean="0"/>
              <a:t>The </a:t>
            </a:r>
            <a:r>
              <a:rPr lang="en-US" b="1" dirty="0"/>
              <a:t>two treatment approaches target different aspects of the pathogenic process: local delivery systems deliver antimicrobial concentrations of an antibacterial agent directly into the site of the pocket, whereas SDD is a systemic host response modulator. </a:t>
            </a:r>
          </a:p>
          <a:p>
            <a:pPr algn="just"/>
            <a:endParaRPr lang="en-US" dirty="0"/>
          </a:p>
        </p:txBody>
      </p:sp>
      <p:sp>
        <p:nvSpPr>
          <p:cNvPr id="4" name="Title 1"/>
          <p:cNvSpPr>
            <a:spLocks noGrp="1"/>
          </p:cNvSpPr>
          <p:nvPr>
            <p:ph type="title"/>
          </p:nvPr>
        </p:nvSpPr>
        <p:spPr>
          <a:xfrm>
            <a:off x="982133" y="457201"/>
            <a:ext cx="7704667" cy="1084996"/>
          </a:xfrm>
        </p:spPr>
        <p:txBody>
          <a:bodyPr>
            <a:normAutofit fontScale="90000"/>
          </a:bodyPr>
          <a:lstStyle/>
          <a:p>
            <a:r>
              <a:rPr lang="en-US" b="1" dirty="0"/>
              <a:t>Combining </a:t>
            </a:r>
            <a:r>
              <a:rPr lang="en-US" b="1" dirty="0" smtClean="0"/>
              <a:t>with </a:t>
            </a:r>
            <a:r>
              <a:rPr lang="en-US" b="1" dirty="0"/>
              <a:t>Local Delivery Systems </a:t>
            </a:r>
            <a:endParaRPr lang="en-US" dirty="0"/>
          </a:p>
        </p:txBody>
      </p:sp>
    </p:spTree>
    <p:extLst>
      <p:ext uri="{BB962C8B-B14F-4D97-AF65-F5344CB8AC3E}">
        <p14:creationId xmlns:p14="http://schemas.microsoft.com/office/powerpoint/2010/main" val="234232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276065"/>
          </a:xfrm>
        </p:spPr>
        <p:txBody>
          <a:bodyPr>
            <a:normAutofit fontScale="90000"/>
          </a:bodyPr>
          <a:lstStyle/>
          <a:p>
            <a:r>
              <a:rPr lang="en-US" b="1" dirty="0"/>
              <a:t>EMERGING HOST MODULATORY THERAPIES </a:t>
            </a:r>
            <a:endParaRPr lang="en-US" dirty="0"/>
          </a:p>
        </p:txBody>
      </p:sp>
      <p:sp>
        <p:nvSpPr>
          <p:cNvPr id="3" name="Content Placeholder 2"/>
          <p:cNvSpPr>
            <a:spLocks noGrp="1"/>
          </p:cNvSpPr>
          <p:nvPr>
            <p:ph idx="1"/>
          </p:nvPr>
        </p:nvSpPr>
        <p:spPr>
          <a:xfrm>
            <a:off x="982133" y="1733266"/>
            <a:ext cx="7704667" cy="4776716"/>
          </a:xfrm>
        </p:spPr>
        <p:txBody>
          <a:bodyPr>
            <a:normAutofit/>
          </a:bodyPr>
          <a:lstStyle/>
          <a:p>
            <a:pPr algn="just"/>
            <a:r>
              <a:rPr lang="en-US" b="1" dirty="0"/>
              <a:t>One of the most promising groups of potential HMTs is the </a:t>
            </a:r>
            <a:r>
              <a:rPr lang="en-US" b="1" i="1" dirty="0"/>
              <a:t>chemically modified </a:t>
            </a:r>
            <a:r>
              <a:rPr lang="en-US" b="1" i="1" dirty="0" err="1"/>
              <a:t>tetracyclines</a:t>
            </a:r>
            <a:r>
              <a:rPr lang="en-US" b="1" i="1" dirty="0"/>
              <a:t> </a:t>
            </a:r>
            <a:r>
              <a:rPr lang="en-US" b="1" dirty="0"/>
              <a:t>(CMTs). </a:t>
            </a:r>
            <a:endParaRPr lang="en-US" b="1" dirty="0" smtClean="0"/>
          </a:p>
          <a:p>
            <a:pPr algn="just"/>
            <a:r>
              <a:rPr lang="en-US" b="1" dirty="0" smtClean="0"/>
              <a:t>These </a:t>
            </a:r>
            <a:r>
              <a:rPr lang="en-US" b="1" dirty="0" err="1"/>
              <a:t>nonantibiotic</a:t>
            </a:r>
            <a:r>
              <a:rPr lang="en-US" b="1" dirty="0"/>
              <a:t> tetracycline analogs are tetracycline molecules that have been modified to remove all antibiotic properties, but which retain host modulatory, </a:t>
            </a:r>
            <a:r>
              <a:rPr lang="en-US" b="1" dirty="0" err="1"/>
              <a:t>anticollagenolytic</a:t>
            </a:r>
            <a:r>
              <a:rPr lang="en-US" b="1" dirty="0"/>
              <a:t> effects</a:t>
            </a:r>
            <a:r>
              <a:rPr lang="en-US" b="1" dirty="0" smtClean="0"/>
              <a:t>.</a:t>
            </a:r>
          </a:p>
        </p:txBody>
      </p:sp>
    </p:spTree>
    <p:extLst>
      <p:ext uri="{BB962C8B-B14F-4D97-AF65-F5344CB8AC3E}">
        <p14:creationId xmlns:p14="http://schemas.microsoft.com/office/powerpoint/2010/main" val="24376379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2133" y="1733266"/>
            <a:ext cx="7704667" cy="4667534"/>
          </a:xfrm>
        </p:spPr>
        <p:txBody>
          <a:bodyPr/>
          <a:lstStyle/>
          <a:p>
            <a:pPr algn="just"/>
            <a:r>
              <a:rPr lang="en-US" b="1" dirty="0"/>
              <a:t>CMTs such as CMT-3 and CMT-8 (both of which lack antibiotic activity but retain anti-MMP activity) have been shown to inhibit </a:t>
            </a:r>
            <a:r>
              <a:rPr lang="en-US" b="1" dirty="0" err="1"/>
              <a:t>osteoclastic</a:t>
            </a:r>
            <a:r>
              <a:rPr lang="en-US" b="1" dirty="0"/>
              <a:t> bone </a:t>
            </a:r>
            <a:r>
              <a:rPr lang="en-US" b="1" dirty="0" err="1"/>
              <a:t>resorption</a:t>
            </a:r>
            <a:r>
              <a:rPr lang="en-US" b="1" dirty="0"/>
              <a:t> and promote bone </a:t>
            </a:r>
            <a:r>
              <a:rPr lang="en-US" b="1" dirty="0" smtClean="0"/>
              <a:t>formation, </a:t>
            </a:r>
            <a:r>
              <a:rPr lang="en-US" b="1" dirty="0"/>
              <a:t>enhance wound </a:t>
            </a:r>
            <a:r>
              <a:rPr lang="en-US" b="1" dirty="0" smtClean="0"/>
              <a:t>healing, </a:t>
            </a:r>
            <a:r>
              <a:rPr lang="en-US" b="1" dirty="0"/>
              <a:t>and inhibit proteinases produced by periodontal </a:t>
            </a:r>
            <a:r>
              <a:rPr lang="en-US" b="1" dirty="0" smtClean="0"/>
              <a:t>pathogens. </a:t>
            </a:r>
            <a:endParaRPr lang="en-US" b="1" dirty="0"/>
          </a:p>
        </p:txBody>
      </p:sp>
      <p:sp>
        <p:nvSpPr>
          <p:cNvPr id="4" name="Title 1"/>
          <p:cNvSpPr>
            <a:spLocks noGrp="1"/>
          </p:cNvSpPr>
          <p:nvPr>
            <p:ph type="title"/>
          </p:nvPr>
        </p:nvSpPr>
        <p:spPr>
          <a:xfrm>
            <a:off x="982133" y="457201"/>
            <a:ext cx="7704667" cy="1276065"/>
          </a:xfrm>
        </p:spPr>
        <p:txBody>
          <a:bodyPr>
            <a:normAutofit fontScale="90000"/>
          </a:bodyPr>
          <a:lstStyle/>
          <a:p>
            <a:r>
              <a:rPr lang="en-US" b="1" dirty="0"/>
              <a:t>EMERGING HOST MODULATORY THERAPIES </a:t>
            </a:r>
            <a:endParaRPr lang="en-US" dirty="0"/>
          </a:p>
        </p:txBody>
      </p:sp>
    </p:spTree>
    <p:extLst>
      <p:ext uri="{BB962C8B-B14F-4D97-AF65-F5344CB8AC3E}">
        <p14:creationId xmlns:p14="http://schemas.microsoft.com/office/powerpoint/2010/main" val="16496537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974435"/>
          </a:xfrm>
        </p:spPr>
        <p:txBody>
          <a:bodyPr/>
          <a:lstStyle/>
          <a:p>
            <a:r>
              <a:rPr lang="en-US" dirty="0" smtClean="0"/>
              <a:t>Summary </a:t>
            </a:r>
            <a:endParaRPr lang="en-US" dirty="0"/>
          </a:p>
        </p:txBody>
      </p:sp>
      <p:sp>
        <p:nvSpPr>
          <p:cNvPr id="3" name="Content Placeholder 2"/>
          <p:cNvSpPr>
            <a:spLocks noGrp="1"/>
          </p:cNvSpPr>
          <p:nvPr>
            <p:ph idx="1"/>
          </p:nvPr>
        </p:nvSpPr>
        <p:spPr>
          <a:xfrm>
            <a:off x="982133" y="1431636"/>
            <a:ext cx="7704667" cy="4568180"/>
          </a:xfrm>
        </p:spPr>
        <p:txBody>
          <a:bodyPr>
            <a:normAutofit/>
          </a:bodyPr>
          <a:lstStyle/>
          <a:p>
            <a:pPr algn="just"/>
            <a:r>
              <a:rPr lang="en-US" sz="2000" dirty="0"/>
              <a:t>The concept of host modulation was first introduced </a:t>
            </a:r>
            <a:r>
              <a:rPr lang="en-US" sz="2000" dirty="0" smtClean="0"/>
              <a:t>to dentistry </a:t>
            </a:r>
            <a:r>
              <a:rPr lang="en-US" sz="2000" dirty="0"/>
              <a:t>by Williams and Golub et </a:t>
            </a:r>
            <a:r>
              <a:rPr lang="en-US" sz="2000" dirty="0" smtClean="0"/>
              <a:t>al. HMT </a:t>
            </a:r>
            <a:r>
              <a:rPr lang="en-US" sz="2000" dirty="0"/>
              <a:t>is a means of treating the host side of the </a:t>
            </a:r>
            <a:r>
              <a:rPr lang="en-US" sz="2000" dirty="0" smtClean="0"/>
              <a:t>host-bacteria </a:t>
            </a:r>
            <a:r>
              <a:rPr lang="en-US" sz="2000" dirty="0" err="1" smtClean="0"/>
              <a:t>interaction.HMTs</a:t>
            </a:r>
            <a:r>
              <a:rPr lang="en-US" sz="2000" dirty="0" smtClean="0"/>
              <a:t> </a:t>
            </a:r>
            <a:r>
              <a:rPr lang="en-US" sz="2000" dirty="0"/>
              <a:t>ameliorates excessive or pathologically </a:t>
            </a:r>
            <a:r>
              <a:rPr lang="en-US" sz="2000" dirty="0" smtClean="0"/>
              <a:t>elevated inflammatory </a:t>
            </a:r>
            <a:r>
              <a:rPr lang="en-US" sz="2000" dirty="0"/>
              <a:t>processes to enhance the opportunities </a:t>
            </a:r>
            <a:r>
              <a:rPr lang="en-US" sz="2000" dirty="0" smtClean="0"/>
              <a:t>for wound </a:t>
            </a:r>
            <a:r>
              <a:rPr lang="en-US" sz="2000" dirty="0"/>
              <a:t>healing and periodontal </a:t>
            </a:r>
            <a:r>
              <a:rPr lang="en-US" sz="2000" dirty="0" smtClean="0"/>
              <a:t>stability. Bisphosphonate </a:t>
            </a:r>
            <a:r>
              <a:rPr lang="en-US" sz="2000" dirty="0"/>
              <a:t>therapy can lead to avascular necrosis of </a:t>
            </a:r>
            <a:r>
              <a:rPr lang="en-US" sz="2000" dirty="0" smtClean="0"/>
              <a:t>the jaws</a:t>
            </a:r>
            <a:r>
              <a:rPr lang="en-US" sz="2000" dirty="0"/>
              <a:t>, with resultant risk of bone necrosis following </a:t>
            </a:r>
            <a:r>
              <a:rPr lang="en-US" sz="2000" dirty="0" smtClean="0"/>
              <a:t>dental extractions. Chemically </a:t>
            </a:r>
            <a:r>
              <a:rPr lang="en-US" sz="2000" dirty="0"/>
              <a:t>modified </a:t>
            </a:r>
            <a:r>
              <a:rPr lang="en-US" sz="2000" dirty="0" err="1"/>
              <a:t>tetracyclines</a:t>
            </a:r>
            <a:r>
              <a:rPr lang="en-US" sz="2000" dirty="0"/>
              <a:t> (CMTs) are </a:t>
            </a:r>
            <a:r>
              <a:rPr lang="en-US" sz="2000" dirty="0" err="1" smtClean="0"/>
              <a:t>nonantibiotic</a:t>
            </a:r>
            <a:r>
              <a:rPr lang="en-US" sz="2000" dirty="0"/>
              <a:t> </a:t>
            </a:r>
            <a:r>
              <a:rPr lang="en-US" sz="2000" dirty="0" smtClean="0"/>
              <a:t>tetracycline </a:t>
            </a:r>
            <a:r>
              <a:rPr lang="en-US" sz="2000" dirty="0"/>
              <a:t>analogs are tetracycline molecules that have </a:t>
            </a:r>
            <a:r>
              <a:rPr lang="en-US" sz="2000" dirty="0" smtClean="0"/>
              <a:t>bee modified </a:t>
            </a:r>
            <a:r>
              <a:rPr lang="en-US" sz="2000" dirty="0"/>
              <a:t>to remove all antibiotic properties, but which </a:t>
            </a:r>
            <a:r>
              <a:rPr lang="en-US" sz="2000" dirty="0" smtClean="0"/>
              <a:t>retain host </a:t>
            </a:r>
            <a:r>
              <a:rPr lang="en-US" sz="2000" dirty="0"/>
              <a:t>modulatory, </a:t>
            </a:r>
            <a:r>
              <a:rPr lang="en-US" sz="2000" dirty="0" err="1"/>
              <a:t>anticollagenolytic</a:t>
            </a:r>
            <a:r>
              <a:rPr lang="en-US" sz="2000" dirty="0"/>
              <a:t> </a:t>
            </a:r>
            <a:r>
              <a:rPr lang="en-US" sz="2000" dirty="0" smtClean="0"/>
              <a:t>effects. An </a:t>
            </a:r>
            <a:r>
              <a:rPr lang="en-US" sz="2000" dirty="0"/>
              <a:t>FDA-approved agent for host modulation treatment </a:t>
            </a:r>
            <a:r>
              <a:rPr lang="en-US" sz="2000" dirty="0" smtClean="0"/>
              <a:t>of periodontal </a:t>
            </a:r>
            <a:r>
              <a:rPr lang="en-US" sz="2000" dirty="0"/>
              <a:t>disease is sub-antimicrobial–dose </a:t>
            </a:r>
            <a:r>
              <a:rPr lang="en-US" sz="2000" dirty="0" smtClean="0"/>
              <a:t>doxycycline (SDD</a:t>
            </a:r>
            <a:r>
              <a:rPr lang="en-US" sz="2000" dirty="0"/>
              <a:t>) at 20 mg, taken twice daily.</a:t>
            </a:r>
          </a:p>
        </p:txBody>
      </p:sp>
    </p:spTree>
    <p:extLst>
      <p:ext uri="{BB962C8B-B14F-4D97-AF65-F5344CB8AC3E}">
        <p14:creationId xmlns:p14="http://schemas.microsoft.com/office/powerpoint/2010/main" val="13144324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937490"/>
          </a:xfrm>
        </p:spPr>
        <p:txBody>
          <a:bodyPr/>
          <a:lstStyle/>
          <a:p>
            <a:r>
              <a:rPr lang="en-US" dirty="0" smtClean="0"/>
              <a:t>References </a:t>
            </a:r>
            <a:endParaRPr lang="en-US" dirty="0"/>
          </a:p>
        </p:txBody>
      </p:sp>
      <p:sp>
        <p:nvSpPr>
          <p:cNvPr id="3" name="Content Placeholder 2"/>
          <p:cNvSpPr>
            <a:spLocks noGrp="1"/>
          </p:cNvSpPr>
          <p:nvPr>
            <p:ph idx="1"/>
          </p:nvPr>
        </p:nvSpPr>
        <p:spPr>
          <a:xfrm>
            <a:off x="982133" y="1662546"/>
            <a:ext cx="7704667" cy="3297382"/>
          </a:xfrm>
        </p:spPr>
        <p:txBody>
          <a:bodyPr/>
          <a:lstStyle/>
          <a:p>
            <a:pPr algn="just"/>
            <a:r>
              <a:rPr lang="en-US" dirty="0"/>
              <a:t>Newman MG, Takei HH, </a:t>
            </a:r>
            <a:r>
              <a:rPr lang="en-US" dirty="0" err="1"/>
              <a:t>Klokkevold</a:t>
            </a:r>
            <a:r>
              <a:rPr lang="en-US" dirty="0"/>
              <a:t> PR, Carranza FA. Carranza’s clinical       periodontology, 10th ed. Saunders Elsevier; 2007.</a:t>
            </a:r>
          </a:p>
          <a:p>
            <a:pPr algn="just"/>
            <a:r>
              <a:rPr lang="en-US" dirty="0" err="1"/>
              <a:t>Lindhe</a:t>
            </a:r>
            <a:r>
              <a:rPr lang="en-US" dirty="0"/>
              <a:t> J, Lang NP and </a:t>
            </a:r>
            <a:r>
              <a:rPr lang="en-US" dirty="0" err="1"/>
              <a:t>Karring</a:t>
            </a:r>
            <a:r>
              <a:rPr lang="en-US" dirty="0"/>
              <a:t> T. Clinical Periodontology and Implant Dentistry. 6th ed. Oxford (UK): Blackwell Publishing Ltd.; 2015.</a:t>
            </a:r>
          </a:p>
        </p:txBody>
      </p:sp>
    </p:spTree>
    <p:extLst>
      <p:ext uri="{BB962C8B-B14F-4D97-AF65-F5344CB8AC3E}">
        <p14:creationId xmlns:p14="http://schemas.microsoft.com/office/powerpoint/2010/main" val="1724333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808181"/>
          </a:xfrm>
        </p:spPr>
        <p:txBody>
          <a:bodyPr/>
          <a:lstStyle/>
          <a:p>
            <a:r>
              <a:rPr lang="en-US" dirty="0" smtClean="0"/>
              <a:t>Specific learning objectives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95571419"/>
              </p:ext>
            </p:extLst>
          </p:nvPr>
        </p:nvGraphicFramePr>
        <p:xfrm>
          <a:off x="834881" y="1604819"/>
          <a:ext cx="7704138" cy="3302000"/>
        </p:xfrm>
        <a:graphic>
          <a:graphicData uri="http://schemas.openxmlformats.org/drawingml/2006/table">
            <a:tbl>
              <a:tblPr firstRow="1" bandRow="1">
                <a:tableStyleId>{5C22544A-7EE6-4342-B048-85BDC9FD1C3A}</a:tableStyleId>
              </a:tblPr>
              <a:tblGrid>
                <a:gridCol w="2568046">
                  <a:extLst>
                    <a:ext uri="{9D8B030D-6E8A-4147-A177-3AD203B41FA5}">
                      <a16:colId xmlns:a16="http://schemas.microsoft.com/office/drawing/2014/main" val="3404847008"/>
                    </a:ext>
                  </a:extLst>
                </a:gridCol>
                <a:gridCol w="2568046">
                  <a:extLst>
                    <a:ext uri="{9D8B030D-6E8A-4147-A177-3AD203B41FA5}">
                      <a16:colId xmlns:a16="http://schemas.microsoft.com/office/drawing/2014/main" val="268063774"/>
                    </a:ext>
                  </a:extLst>
                </a:gridCol>
                <a:gridCol w="2568046">
                  <a:extLst>
                    <a:ext uri="{9D8B030D-6E8A-4147-A177-3AD203B41FA5}">
                      <a16:colId xmlns:a16="http://schemas.microsoft.com/office/drawing/2014/main" val="4095516289"/>
                    </a:ext>
                  </a:extLst>
                </a:gridCol>
              </a:tblGrid>
              <a:tr h="370840">
                <a:tc>
                  <a:txBody>
                    <a:bodyPr/>
                    <a:lstStyle/>
                    <a:p>
                      <a:r>
                        <a:rPr lang="en-US" dirty="0" smtClean="0"/>
                        <a:t>Core areas</a:t>
                      </a:r>
                      <a:endParaRPr lang="en-US" dirty="0"/>
                    </a:p>
                  </a:txBody>
                  <a:tcPr/>
                </a:tc>
                <a:tc>
                  <a:txBody>
                    <a:bodyPr/>
                    <a:lstStyle/>
                    <a:p>
                      <a:r>
                        <a:rPr lang="en-US" dirty="0" smtClean="0"/>
                        <a:t>Domain </a:t>
                      </a:r>
                      <a:endParaRPr lang="en-US" dirty="0"/>
                    </a:p>
                  </a:txBody>
                  <a:tcPr/>
                </a:tc>
                <a:tc>
                  <a:txBody>
                    <a:bodyPr/>
                    <a:lstStyle/>
                    <a:p>
                      <a:r>
                        <a:rPr lang="en-US" dirty="0" smtClean="0"/>
                        <a:t>Category </a:t>
                      </a:r>
                      <a:endParaRPr lang="en-US" dirty="0"/>
                    </a:p>
                  </a:txBody>
                  <a:tcPr/>
                </a:tc>
                <a:extLst>
                  <a:ext uri="{0D108BD9-81ED-4DB2-BD59-A6C34878D82A}">
                    <a16:rowId xmlns:a16="http://schemas.microsoft.com/office/drawing/2014/main" val="781384804"/>
                  </a:ext>
                </a:extLst>
              </a:tr>
              <a:tr h="370840">
                <a:tc>
                  <a:txBody>
                    <a:bodyPr/>
                    <a:lstStyle/>
                    <a:p>
                      <a:r>
                        <a:rPr lang="en-US" dirty="0" smtClean="0"/>
                        <a:t>Introduction</a:t>
                      </a:r>
                      <a:endParaRPr lang="en-US" dirty="0"/>
                    </a:p>
                  </a:txBody>
                  <a:tcPr/>
                </a:tc>
                <a:tc>
                  <a:txBody>
                    <a:bodyPr/>
                    <a:lstStyle/>
                    <a:p>
                      <a:r>
                        <a:rPr lang="en-US" dirty="0" smtClean="0"/>
                        <a:t>Affective</a:t>
                      </a:r>
                      <a:r>
                        <a:rPr lang="en-US" baseline="0" dirty="0" smtClean="0"/>
                        <a:t> </a:t>
                      </a:r>
                      <a:endParaRPr lang="en-US" dirty="0"/>
                    </a:p>
                  </a:txBody>
                  <a:tcPr/>
                </a:tc>
                <a:tc>
                  <a:txBody>
                    <a:bodyPr/>
                    <a:lstStyle/>
                    <a:p>
                      <a:r>
                        <a:rPr lang="en-US" dirty="0" smtClean="0"/>
                        <a:t>Desire to know</a:t>
                      </a:r>
                      <a:endParaRPr lang="en-US" dirty="0"/>
                    </a:p>
                  </a:txBody>
                  <a:tcPr/>
                </a:tc>
                <a:extLst>
                  <a:ext uri="{0D108BD9-81ED-4DB2-BD59-A6C34878D82A}">
                    <a16:rowId xmlns:a16="http://schemas.microsoft.com/office/drawing/2014/main" val="559193763"/>
                  </a:ext>
                </a:extLst>
              </a:tr>
              <a:tr h="370840">
                <a:tc>
                  <a:txBody>
                    <a:bodyPr/>
                    <a:lstStyle/>
                    <a:p>
                      <a:r>
                        <a:rPr lang="en-US" dirty="0" smtClean="0"/>
                        <a:t>Systemically</a:t>
                      </a:r>
                      <a:r>
                        <a:rPr lang="en-US" baseline="0" dirty="0" smtClean="0"/>
                        <a:t> administered </a:t>
                      </a:r>
                      <a:r>
                        <a:rPr lang="en-US" baseline="0" dirty="0" err="1" smtClean="0"/>
                        <a:t>agnts</a:t>
                      </a:r>
                      <a:endParaRPr lang="en-US" dirty="0"/>
                    </a:p>
                  </a:txBody>
                  <a:tcPr/>
                </a:tc>
                <a:tc>
                  <a:txBody>
                    <a:bodyPr/>
                    <a:lstStyle/>
                    <a:p>
                      <a:r>
                        <a:rPr lang="en-US" dirty="0" smtClean="0"/>
                        <a:t>Cognitive </a:t>
                      </a:r>
                      <a:endParaRPr lang="en-US" dirty="0"/>
                    </a:p>
                  </a:txBody>
                  <a:tcPr/>
                </a:tc>
                <a:tc>
                  <a:txBody>
                    <a:bodyPr/>
                    <a:lstStyle/>
                    <a:p>
                      <a:r>
                        <a:rPr lang="en-US" dirty="0" smtClean="0"/>
                        <a:t>Must know</a:t>
                      </a:r>
                      <a:endParaRPr lang="en-US" dirty="0"/>
                    </a:p>
                  </a:txBody>
                  <a:tcPr/>
                </a:tc>
                <a:extLst>
                  <a:ext uri="{0D108BD9-81ED-4DB2-BD59-A6C34878D82A}">
                    <a16:rowId xmlns:a16="http://schemas.microsoft.com/office/drawing/2014/main" val="1060079649"/>
                  </a:ext>
                </a:extLst>
              </a:tr>
              <a:tr h="370840">
                <a:tc>
                  <a:txBody>
                    <a:bodyPr/>
                    <a:lstStyle/>
                    <a:p>
                      <a:r>
                        <a:rPr lang="en-US" dirty="0" smtClean="0"/>
                        <a:t>Non-steroidal anti inflammatory drugs</a:t>
                      </a:r>
                      <a:endParaRPr lang="en-US" dirty="0"/>
                    </a:p>
                  </a:txBody>
                  <a:tcPr/>
                </a:tc>
                <a:tc>
                  <a:txBody>
                    <a:bodyPr/>
                    <a:lstStyle/>
                    <a:p>
                      <a:r>
                        <a:rPr lang="en-US" dirty="0" smtClean="0"/>
                        <a:t>Cognitive </a:t>
                      </a:r>
                      <a:endParaRPr lang="en-US" dirty="0"/>
                    </a:p>
                  </a:txBody>
                  <a:tcPr/>
                </a:tc>
                <a:tc>
                  <a:txBody>
                    <a:bodyPr/>
                    <a:lstStyle/>
                    <a:p>
                      <a:r>
                        <a:rPr lang="en-US" dirty="0" smtClean="0"/>
                        <a:t>Must know</a:t>
                      </a:r>
                      <a:endParaRPr lang="en-US" dirty="0"/>
                    </a:p>
                  </a:txBody>
                  <a:tcPr/>
                </a:tc>
                <a:extLst>
                  <a:ext uri="{0D108BD9-81ED-4DB2-BD59-A6C34878D82A}">
                    <a16:rowId xmlns:a16="http://schemas.microsoft.com/office/drawing/2014/main" val="338197435"/>
                  </a:ext>
                </a:extLst>
              </a:tr>
              <a:tr h="370840">
                <a:tc>
                  <a:txBody>
                    <a:bodyPr/>
                    <a:lstStyle/>
                    <a:p>
                      <a:r>
                        <a:rPr lang="en-US" dirty="0" smtClean="0"/>
                        <a:t>Locally administered agents</a:t>
                      </a:r>
                      <a:endParaRPr lang="en-US" dirty="0"/>
                    </a:p>
                  </a:txBody>
                  <a:tcPr/>
                </a:tc>
                <a:tc>
                  <a:txBody>
                    <a:bodyPr/>
                    <a:lstStyle/>
                    <a:p>
                      <a:r>
                        <a:rPr lang="en-US" dirty="0" smtClean="0"/>
                        <a:t>Psychomotor </a:t>
                      </a:r>
                      <a:endParaRPr lang="en-US" dirty="0"/>
                    </a:p>
                  </a:txBody>
                  <a:tcPr/>
                </a:tc>
                <a:tc>
                  <a:txBody>
                    <a:bodyPr/>
                    <a:lstStyle/>
                    <a:p>
                      <a:r>
                        <a:rPr lang="en-US" dirty="0" smtClean="0"/>
                        <a:t>Must know</a:t>
                      </a:r>
                      <a:endParaRPr lang="en-US" dirty="0"/>
                    </a:p>
                  </a:txBody>
                  <a:tcPr/>
                </a:tc>
                <a:extLst>
                  <a:ext uri="{0D108BD9-81ED-4DB2-BD59-A6C34878D82A}">
                    <a16:rowId xmlns:a16="http://schemas.microsoft.com/office/drawing/2014/main" val="2180481123"/>
                  </a:ext>
                </a:extLst>
              </a:tr>
              <a:tr h="370840">
                <a:tc>
                  <a:txBody>
                    <a:bodyPr/>
                    <a:lstStyle/>
                    <a:p>
                      <a:r>
                        <a:rPr lang="en-US" dirty="0" smtClean="0"/>
                        <a:t>Emerging host modulatory agents</a:t>
                      </a:r>
                      <a:endParaRPr lang="en-US" dirty="0"/>
                    </a:p>
                  </a:txBody>
                  <a:tcPr/>
                </a:tc>
                <a:tc>
                  <a:txBody>
                    <a:bodyPr/>
                    <a:lstStyle/>
                    <a:p>
                      <a:r>
                        <a:rPr lang="en-US" dirty="0" smtClean="0"/>
                        <a:t>Cognitive </a:t>
                      </a:r>
                      <a:endParaRPr lang="en-US" dirty="0"/>
                    </a:p>
                  </a:txBody>
                  <a:tcPr/>
                </a:tc>
                <a:tc>
                  <a:txBody>
                    <a:bodyPr/>
                    <a:lstStyle/>
                    <a:p>
                      <a:r>
                        <a:rPr lang="en-US" dirty="0" smtClean="0"/>
                        <a:t>Need to know</a:t>
                      </a:r>
                      <a:endParaRPr lang="en-US" dirty="0"/>
                    </a:p>
                  </a:txBody>
                  <a:tcPr/>
                </a:tc>
                <a:extLst>
                  <a:ext uri="{0D108BD9-81ED-4DB2-BD59-A6C34878D82A}">
                    <a16:rowId xmlns:a16="http://schemas.microsoft.com/office/drawing/2014/main" val="158390804"/>
                  </a:ext>
                </a:extLst>
              </a:tr>
            </a:tbl>
          </a:graphicData>
        </a:graphic>
      </p:graphicFrame>
    </p:spTree>
    <p:extLst>
      <p:ext uri="{BB962C8B-B14F-4D97-AF65-F5344CB8AC3E}">
        <p14:creationId xmlns:p14="http://schemas.microsoft.com/office/powerpoint/2010/main" val="1622442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HOST MODULATORY THERAPY </a:t>
            </a:r>
            <a:endParaRPr lang="en-US" dirty="0"/>
          </a:p>
        </p:txBody>
      </p:sp>
      <p:sp>
        <p:nvSpPr>
          <p:cNvPr id="3" name="Content Placeholder 2"/>
          <p:cNvSpPr>
            <a:spLocks noGrp="1"/>
          </p:cNvSpPr>
          <p:nvPr>
            <p:ph idx="1"/>
          </p:nvPr>
        </p:nvSpPr>
        <p:spPr>
          <a:xfrm>
            <a:off x="982133" y="1902726"/>
            <a:ext cx="7704667" cy="3332816"/>
          </a:xfrm>
        </p:spPr>
        <p:txBody>
          <a:bodyPr>
            <a:normAutofit/>
          </a:bodyPr>
          <a:lstStyle/>
          <a:p>
            <a:pPr marL="0" indent="0" algn="just">
              <a:buNone/>
            </a:pPr>
            <a:r>
              <a:rPr lang="en-US" sz="2400" b="1" dirty="0" smtClean="0"/>
              <a:t>DEFINITION </a:t>
            </a:r>
          </a:p>
          <a:p>
            <a:pPr algn="just"/>
            <a:r>
              <a:rPr lang="en-US" sz="2400" b="1" dirty="0"/>
              <a:t>Host modulatory therapy (HMT) is a treatment concept that aims to reduce tissue destruction and stabilize or even regenerate the </a:t>
            </a:r>
            <a:r>
              <a:rPr lang="en-US" sz="2400" b="1" dirty="0" err="1"/>
              <a:t>periodontium</a:t>
            </a:r>
            <a:r>
              <a:rPr lang="en-US" sz="2400" b="1" dirty="0"/>
              <a:t> by modifying or </a:t>
            </a:r>
            <a:r>
              <a:rPr lang="en-US" sz="2400" b="1" dirty="0" err="1"/>
              <a:t>downregulating</a:t>
            </a:r>
            <a:r>
              <a:rPr lang="en-US" sz="2400" b="1" dirty="0"/>
              <a:t> destructive aspects of the host response and </a:t>
            </a:r>
            <a:r>
              <a:rPr lang="en-US" sz="2400" b="1" dirty="0" err="1"/>
              <a:t>upregulating</a:t>
            </a:r>
            <a:r>
              <a:rPr lang="en-US" sz="2400" b="1" dirty="0"/>
              <a:t> protective or regenerative responses. </a:t>
            </a:r>
          </a:p>
        </p:txBody>
      </p:sp>
    </p:spTree>
    <p:extLst>
      <p:ext uri="{BB962C8B-B14F-4D97-AF65-F5344CB8AC3E}">
        <p14:creationId xmlns:p14="http://schemas.microsoft.com/office/powerpoint/2010/main" val="2072606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2133" y="1924334"/>
            <a:ext cx="7704667" cy="4075482"/>
          </a:xfrm>
        </p:spPr>
        <p:txBody>
          <a:bodyPr>
            <a:normAutofit/>
          </a:bodyPr>
          <a:lstStyle/>
          <a:p>
            <a:pPr algn="just"/>
            <a:r>
              <a:rPr lang="en-US" b="1" dirty="0"/>
              <a:t>HMTs are systemically or locally delivered pharmaceuticals that are prescribed as part of periodontal therapy and are used as adjuncts to conventional periodontal </a:t>
            </a:r>
            <a:r>
              <a:rPr lang="en-US" b="1" dirty="0" smtClean="0"/>
              <a:t>treatments.</a:t>
            </a:r>
          </a:p>
          <a:p>
            <a:pPr algn="just"/>
            <a:r>
              <a:rPr lang="en-US" b="1" dirty="0"/>
              <a:t>A variety of different drug classes have been evaluated as host modulation agents, including the </a:t>
            </a:r>
            <a:r>
              <a:rPr lang="en-US" b="1" dirty="0" err="1"/>
              <a:t>nonsteroidal</a:t>
            </a:r>
            <a:r>
              <a:rPr lang="en-US" b="1" dirty="0"/>
              <a:t> </a:t>
            </a:r>
            <a:r>
              <a:rPr lang="en-US" b="1" dirty="0" err="1"/>
              <a:t>antiinflammatory</a:t>
            </a:r>
            <a:r>
              <a:rPr lang="en-US" b="1" dirty="0"/>
              <a:t> drugs (NSAIDs), bisphosphonates, </a:t>
            </a:r>
            <a:r>
              <a:rPr lang="en-US" b="1" dirty="0" err="1"/>
              <a:t>tetracyclines</a:t>
            </a:r>
            <a:r>
              <a:rPr lang="en-US" b="1" dirty="0"/>
              <a:t>, enamel matrix proteins, growth factors, and bone morphogenetic proteins.</a:t>
            </a:r>
          </a:p>
        </p:txBody>
      </p:sp>
      <p:sp>
        <p:nvSpPr>
          <p:cNvPr id="4" name="Title 1"/>
          <p:cNvSpPr>
            <a:spLocks noGrp="1"/>
          </p:cNvSpPr>
          <p:nvPr>
            <p:ph type="title"/>
          </p:nvPr>
        </p:nvSpPr>
        <p:spPr/>
        <p:txBody>
          <a:bodyPr>
            <a:normAutofit/>
          </a:bodyPr>
          <a:lstStyle/>
          <a:p>
            <a:r>
              <a:rPr lang="en-US" b="1" dirty="0"/>
              <a:t>HOST MODULATORY THERAPY </a:t>
            </a:r>
            <a:endParaRPr lang="en-US" dirty="0"/>
          </a:p>
        </p:txBody>
      </p:sp>
    </p:spTree>
    <p:extLst>
      <p:ext uri="{BB962C8B-B14F-4D97-AF65-F5344CB8AC3E}">
        <p14:creationId xmlns:p14="http://schemas.microsoft.com/office/powerpoint/2010/main" val="3811829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Systemically Administered Agents </a:t>
            </a:r>
            <a:endParaRPr lang="en-US" dirty="0"/>
          </a:p>
        </p:txBody>
      </p:sp>
      <p:sp>
        <p:nvSpPr>
          <p:cNvPr id="3" name="Content Placeholder 2"/>
          <p:cNvSpPr>
            <a:spLocks noGrp="1"/>
          </p:cNvSpPr>
          <p:nvPr>
            <p:ph idx="1"/>
          </p:nvPr>
        </p:nvSpPr>
        <p:spPr>
          <a:xfrm>
            <a:off x="982133" y="1897039"/>
            <a:ext cx="7704667" cy="4503761"/>
          </a:xfrm>
        </p:spPr>
        <p:txBody>
          <a:bodyPr/>
          <a:lstStyle/>
          <a:p>
            <a:pPr marL="0" indent="0" algn="just">
              <a:buNone/>
            </a:pPr>
            <a:r>
              <a:rPr lang="en-US" b="1" dirty="0" smtClean="0"/>
              <a:t>NONSTEROIDAL ANTIINFLAMMATORY DRUGS </a:t>
            </a:r>
          </a:p>
          <a:p>
            <a:pPr algn="just"/>
            <a:r>
              <a:rPr lang="en-US" b="1" dirty="0" smtClean="0"/>
              <a:t>NSAIDs </a:t>
            </a:r>
            <a:r>
              <a:rPr lang="en-US" b="1" dirty="0"/>
              <a:t>inhibit prostaglandins and therefore reduce tissue inflammation. </a:t>
            </a:r>
            <a:endParaRPr lang="en-US" b="1" dirty="0" smtClean="0"/>
          </a:p>
          <a:p>
            <a:pPr algn="just"/>
            <a:r>
              <a:rPr lang="en-US" b="1" dirty="0" smtClean="0"/>
              <a:t>They </a:t>
            </a:r>
            <a:r>
              <a:rPr lang="en-US" b="1" dirty="0"/>
              <a:t>are used to treat pain, acute inflammation, and a variety of chronic inflammatory conditions. </a:t>
            </a:r>
            <a:endParaRPr lang="en-US" b="1" dirty="0" smtClean="0"/>
          </a:p>
          <a:p>
            <a:pPr algn="just"/>
            <a:r>
              <a:rPr lang="en-US" b="1" dirty="0" smtClean="0"/>
              <a:t>NSAIDs </a:t>
            </a:r>
            <a:r>
              <a:rPr lang="en-US" b="1" dirty="0"/>
              <a:t>include the salicylates (e.g., aspirin), indomethacin, and the propionic acid derivatives (e.g., ibuprofen, </a:t>
            </a:r>
            <a:r>
              <a:rPr lang="en-US" b="1" dirty="0" err="1"/>
              <a:t>flurbiprofen</a:t>
            </a:r>
            <a:r>
              <a:rPr lang="en-US" b="1" dirty="0"/>
              <a:t>, naproxen).</a:t>
            </a:r>
          </a:p>
        </p:txBody>
      </p:sp>
    </p:spTree>
    <p:extLst>
      <p:ext uri="{BB962C8B-B14F-4D97-AF65-F5344CB8AC3E}">
        <p14:creationId xmlns:p14="http://schemas.microsoft.com/office/powerpoint/2010/main" val="2915268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084996"/>
          </a:xfrm>
        </p:spPr>
        <p:txBody>
          <a:bodyPr>
            <a:normAutofit fontScale="90000"/>
          </a:bodyPr>
          <a:lstStyle/>
          <a:p>
            <a:r>
              <a:rPr lang="en-US" b="1" dirty="0"/>
              <a:t>NONSTEROIDAL ANTIINFLAMMATORY DRUGS</a:t>
            </a:r>
            <a:endParaRPr lang="en-US" dirty="0"/>
          </a:p>
        </p:txBody>
      </p:sp>
      <p:sp>
        <p:nvSpPr>
          <p:cNvPr id="3" name="Content Placeholder 2"/>
          <p:cNvSpPr>
            <a:spLocks noGrp="1"/>
          </p:cNvSpPr>
          <p:nvPr>
            <p:ph idx="1"/>
          </p:nvPr>
        </p:nvSpPr>
        <p:spPr>
          <a:xfrm>
            <a:off x="982133" y="1705970"/>
            <a:ext cx="7704667" cy="4293846"/>
          </a:xfrm>
        </p:spPr>
        <p:txBody>
          <a:bodyPr>
            <a:normAutofit lnSpcReduction="10000"/>
          </a:bodyPr>
          <a:lstStyle/>
          <a:p>
            <a:pPr algn="just"/>
            <a:r>
              <a:rPr lang="en-US" b="1" dirty="0"/>
              <a:t>However, the NSAIDs have some serious </a:t>
            </a:r>
            <a:r>
              <a:rPr lang="en-US" b="1" dirty="0" smtClean="0"/>
              <a:t>disadvantages.</a:t>
            </a:r>
          </a:p>
          <a:p>
            <a:pPr algn="just"/>
            <a:r>
              <a:rPr lang="en-US" b="1" dirty="0" smtClean="0"/>
              <a:t>NSAIDs </a:t>
            </a:r>
            <a:r>
              <a:rPr lang="en-US" b="1" dirty="0"/>
              <a:t>are associated with significant side effects, including gastrointestinal problems, hemorrhage (from decreased platelet aggregation), and renal and hepatic impairment. </a:t>
            </a:r>
            <a:endParaRPr lang="en-US" b="1" dirty="0" smtClean="0"/>
          </a:p>
          <a:p>
            <a:pPr algn="just"/>
            <a:r>
              <a:rPr lang="en-US" b="1" dirty="0" smtClean="0"/>
              <a:t>The </a:t>
            </a:r>
            <a:r>
              <a:rPr lang="en-US" b="1" dirty="0"/>
              <a:t>periodontal benefits of taking long-term NSAIDs are lost when patients stop taking the drugs, with a return to, or even an acceleration of, the rate of bone loss seen before NSAID therapy, often referred to as a “</a:t>
            </a:r>
            <a:r>
              <a:rPr lang="en-US" b="1" u="sng" dirty="0"/>
              <a:t>rebound effect</a:t>
            </a:r>
            <a:r>
              <a:rPr lang="en-US" b="1" dirty="0" smtClean="0"/>
              <a:t>.” </a:t>
            </a:r>
          </a:p>
        </p:txBody>
      </p:sp>
    </p:spTree>
    <p:extLst>
      <p:ext uri="{BB962C8B-B14F-4D97-AF65-F5344CB8AC3E}">
        <p14:creationId xmlns:p14="http://schemas.microsoft.com/office/powerpoint/2010/main" val="455000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b="1" dirty="0"/>
              <a:t>NSAIDs (including the selective cyclooxygenase-2 (COX-2) specific inhibitors) are presently not indicated as adjunctive HMTs in the treatment of periodontal disease.</a:t>
            </a:r>
          </a:p>
        </p:txBody>
      </p:sp>
      <p:sp>
        <p:nvSpPr>
          <p:cNvPr id="4" name="Title 1"/>
          <p:cNvSpPr>
            <a:spLocks noGrp="1"/>
          </p:cNvSpPr>
          <p:nvPr>
            <p:ph type="title"/>
          </p:nvPr>
        </p:nvSpPr>
        <p:spPr/>
        <p:txBody>
          <a:bodyPr>
            <a:normAutofit/>
          </a:bodyPr>
          <a:lstStyle/>
          <a:p>
            <a:r>
              <a:rPr lang="en-US" b="1" dirty="0"/>
              <a:t>NONSTEROIDAL ANTIINFLAMMATORY DRUGS</a:t>
            </a:r>
            <a:endParaRPr lang="en-US" dirty="0"/>
          </a:p>
        </p:txBody>
      </p:sp>
    </p:spTree>
    <p:extLst>
      <p:ext uri="{BB962C8B-B14F-4D97-AF65-F5344CB8AC3E}">
        <p14:creationId xmlns:p14="http://schemas.microsoft.com/office/powerpoint/2010/main" val="2653038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BISPHOSPHONATES </a:t>
            </a:r>
            <a:endParaRPr lang="en-US" dirty="0"/>
          </a:p>
        </p:txBody>
      </p:sp>
      <p:sp>
        <p:nvSpPr>
          <p:cNvPr id="3" name="Content Placeholder 2"/>
          <p:cNvSpPr>
            <a:spLocks noGrp="1"/>
          </p:cNvSpPr>
          <p:nvPr>
            <p:ph idx="1"/>
          </p:nvPr>
        </p:nvSpPr>
        <p:spPr>
          <a:xfrm>
            <a:off x="982133" y="1774209"/>
            <a:ext cx="7704667" cy="4225607"/>
          </a:xfrm>
        </p:spPr>
        <p:txBody>
          <a:bodyPr/>
          <a:lstStyle/>
          <a:p>
            <a:pPr algn="just"/>
            <a:r>
              <a:rPr lang="en-US" b="1" dirty="0"/>
              <a:t>The bisphosphonates are bone-seeking agents that inhibit bone </a:t>
            </a:r>
            <a:r>
              <a:rPr lang="en-US" b="1" dirty="0" err="1"/>
              <a:t>resorption</a:t>
            </a:r>
            <a:r>
              <a:rPr lang="en-US" b="1" dirty="0"/>
              <a:t> by disrupting osteoclast activity. </a:t>
            </a:r>
            <a:endParaRPr lang="en-US" b="1" dirty="0" smtClean="0"/>
          </a:p>
          <a:p>
            <a:pPr algn="just"/>
            <a:r>
              <a:rPr lang="en-US" b="1" dirty="0"/>
              <a:t>B</a:t>
            </a:r>
            <a:r>
              <a:rPr lang="en-US" b="1" dirty="0" smtClean="0"/>
              <a:t>isphosphonates </a:t>
            </a:r>
            <a:r>
              <a:rPr lang="en-US" b="1" dirty="0"/>
              <a:t>interfere with osteoblast metabolism and secretion of </a:t>
            </a:r>
            <a:r>
              <a:rPr lang="en-US" b="1" dirty="0" err="1"/>
              <a:t>lysosomal</a:t>
            </a:r>
            <a:r>
              <a:rPr lang="en-US" b="1" dirty="0"/>
              <a:t> </a:t>
            </a:r>
            <a:r>
              <a:rPr lang="en-US" b="1" dirty="0" smtClean="0"/>
              <a:t>enzymes.</a:t>
            </a:r>
          </a:p>
          <a:p>
            <a:pPr algn="just"/>
            <a:r>
              <a:rPr lang="en-US" b="1" dirty="0" smtClean="0"/>
              <a:t>Bisphosphonates </a:t>
            </a:r>
            <a:r>
              <a:rPr lang="en-US" b="1" dirty="0"/>
              <a:t>also possess </a:t>
            </a:r>
            <a:r>
              <a:rPr lang="en-US" b="1" dirty="0" err="1"/>
              <a:t>anticollagenase</a:t>
            </a:r>
            <a:r>
              <a:rPr lang="en-US" b="1" dirty="0"/>
              <a:t> properties.</a:t>
            </a:r>
          </a:p>
        </p:txBody>
      </p:sp>
    </p:spTree>
    <p:extLst>
      <p:ext uri="{BB962C8B-B14F-4D97-AF65-F5344CB8AC3E}">
        <p14:creationId xmlns:p14="http://schemas.microsoft.com/office/powerpoint/2010/main" val="31217688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414</TotalTime>
  <Words>1342</Words>
  <Application>Microsoft Office PowerPoint</Application>
  <PresentationFormat>On-screen Show (4:3)</PresentationFormat>
  <Paragraphs>103</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Aharoni</vt:lpstr>
      <vt:lpstr>Arial</vt:lpstr>
      <vt:lpstr>Corbel</vt:lpstr>
      <vt:lpstr>Parallax</vt:lpstr>
      <vt:lpstr>HOST MODULATION AGENTS</vt:lpstr>
      <vt:lpstr>Contents </vt:lpstr>
      <vt:lpstr>Specific learning objectives</vt:lpstr>
      <vt:lpstr>HOST MODULATORY THERAPY </vt:lpstr>
      <vt:lpstr>HOST MODULATORY THERAPY </vt:lpstr>
      <vt:lpstr>Systemically Administered Agents </vt:lpstr>
      <vt:lpstr>NONSTEROIDAL ANTIINFLAMMATORY DRUGS</vt:lpstr>
      <vt:lpstr>NONSTEROIDAL ANTIINFLAMMATORY DRUGS</vt:lpstr>
      <vt:lpstr>BISPHOSPHONATES </vt:lpstr>
      <vt:lpstr>BISPHOSPHONATES </vt:lpstr>
      <vt:lpstr>SUBANTIMICROBIAL-DOSE DOXYCYCLINE </vt:lpstr>
      <vt:lpstr>PowerPoint Presentation</vt:lpstr>
      <vt:lpstr>Locally Administered Agents </vt:lpstr>
      <vt:lpstr>ENAMEL MATRIX PROTEINS, GROWTH FACTORS, AND BONE MORPHOGENETIC PROTEINS </vt:lpstr>
      <vt:lpstr>SUBANTIMICROBIAL-DOSE DOXYCYCLINE </vt:lpstr>
      <vt:lpstr>Mechanisms of Action </vt:lpstr>
      <vt:lpstr>Treatable Periodontal Conditions </vt:lpstr>
      <vt:lpstr>Side Effects </vt:lpstr>
      <vt:lpstr>Sequencing Prescription with Periodontal Treatment </vt:lpstr>
      <vt:lpstr>Combining with Local Delivery Systems </vt:lpstr>
      <vt:lpstr>EMERGING HOST MODULATORY THERAPIES </vt:lpstr>
      <vt:lpstr>EMERGING HOST MODULATORY THERAPIES </vt:lpstr>
      <vt:lpstr>Summary </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Anju PC</dc:creator>
  <cp:lastModifiedBy>DELL</cp:lastModifiedBy>
  <cp:revision>25</cp:revision>
  <dcterms:created xsi:type="dcterms:W3CDTF">2018-06-17T16:08:28Z</dcterms:created>
  <dcterms:modified xsi:type="dcterms:W3CDTF">2022-07-12T06:38:21Z</dcterms:modified>
</cp:coreProperties>
</file>